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23"/>
  </p:notesMasterIdLst>
  <p:sldIdLst>
    <p:sldId id="256" r:id="rId5"/>
    <p:sldId id="257" r:id="rId6"/>
    <p:sldId id="266" r:id="rId7"/>
    <p:sldId id="267" r:id="rId8"/>
    <p:sldId id="273" r:id="rId9"/>
    <p:sldId id="258" r:id="rId10"/>
    <p:sldId id="260" r:id="rId11"/>
    <p:sldId id="259" r:id="rId12"/>
    <p:sldId id="268" r:id="rId13"/>
    <p:sldId id="262" r:id="rId14"/>
    <p:sldId id="269" r:id="rId15"/>
    <p:sldId id="264" r:id="rId16"/>
    <p:sldId id="265" r:id="rId17"/>
    <p:sldId id="270" r:id="rId18"/>
    <p:sldId id="271" r:id="rId19"/>
    <p:sldId id="261" r:id="rId20"/>
    <p:sldId id="263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D3D3FB"/>
    <a:srgbClr val="3A6CB4"/>
    <a:srgbClr val="000000"/>
    <a:srgbClr val="CCE2F6"/>
    <a:srgbClr val="D5D6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372E2-B9BD-4C3A-9B84-D3ACA5700F04}" v="2190" dt="2020-01-28T13:57:32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 snapToGrid="0">
      <p:cViewPr varScale="1">
        <p:scale>
          <a:sx n="94" d="100"/>
          <a:sy n="94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europeansouthernobservatory-my.sharepoint.com/personal/ohainaut_eso_org/Documents/ESO/Shared_DMO/Satellites/Satellite%20Constel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Flares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with</a:t>
            </a:r>
            <a:r>
              <a:rPr lang="en-US" baseline="0"/>
              <a:t> sun altitude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126884816468334"/>
          <c:y val="0.23068404186359334"/>
          <c:w val="0.79539980556180512"/>
          <c:h val="0.50864418075966777"/>
        </c:manualLayout>
      </c:layout>
      <c:barChart>
        <c:barDir val="col"/>
        <c:grouping val="stacked"/>
        <c:varyColors val="0"/>
        <c:ser>
          <c:idx val="2"/>
          <c:order val="0"/>
          <c:spPr>
            <a:solidFill>
              <a:srgbClr val="FF0000"/>
            </a:solidFill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upd!$O$68:$O$86</c:f>
              <c:numCache>
                <c:formatCode>_(* #,##0.00_);_(* \(#,##0.00\);_(* "-"??_);_(@_)</c:formatCode>
                <c:ptCount val="19"/>
                <c:pt idx="0">
                  <c:v>7.0374189883417726</c:v>
                </c:pt>
                <c:pt idx="1">
                  <c:v>2.3493140804223827</c:v>
                </c:pt>
                <c:pt idx="2">
                  <c:v>7.9109302335581404</c:v>
                </c:pt>
                <c:pt idx="3">
                  <c:v>1.8978059415940596</c:v>
                </c:pt>
                <c:pt idx="4">
                  <c:v>1.2277929658241207</c:v>
                </c:pt>
                <c:pt idx="5">
                  <c:v>2.0924091634910527</c:v>
                </c:pt>
                <c:pt idx="6">
                  <c:v>1.9220665962890793</c:v>
                </c:pt>
                <c:pt idx="7">
                  <c:v>0.98526691549814127</c:v>
                </c:pt>
                <c:pt idx="8">
                  <c:v>0.87058194079933116</c:v>
                </c:pt>
                <c:pt idx="9">
                  <c:v>0.39105762811864414</c:v>
                </c:pt>
                <c:pt idx="10">
                  <c:v>1.2722580655161293</c:v>
                </c:pt>
                <c:pt idx="11">
                  <c:v>5.0890323580645165E-2</c:v>
                </c:pt>
                <c:pt idx="12">
                  <c:v>1.9973633450514472</c:v>
                </c:pt>
                <c:pt idx="13">
                  <c:v>7.6014208652808914</c:v>
                </c:pt>
                <c:pt idx="14">
                  <c:v>0.3643540597330085</c:v>
                </c:pt>
                <c:pt idx="15">
                  <c:v>20.750149254731344</c:v>
                </c:pt>
                <c:pt idx="16">
                  <c:v>0.21469354938709678</c:v>
                </c:pt>
                <c:pt idx="17">
                  <c:v>0.29329322133898311</c:v>
                </c:pt>
                <c:pt idx="18">
                  <c:v>0.13301698213207547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E-4A2E-98F9-548CED260934}"/>
            </c:ext>
          </c:extLst>
        </c:ser>
        <c:ser>
          <c:idx val="3"/>
          <c:order val="1"/>
          <c:spPr>
            <a:solidFill>
              <a:srgbClr val="FF8409"/>
            </a:solidFill>
            <a:ln>
              <a:noFill/>
            </a:ln>
            <a:effectLst/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upd!$P$68:$P$86</c:f>
              <c:numCache>
                <c:formatCode>_(* #,##0.00_);_(* \(#,##0.00\);_(* "-"??_);_(@_)</c:formatCode>
                <c:ptCount val="19"/>
                <c:pt idx="0">
                  <c:v>7.0374189883417726</c:v>
                </c:pt>
                <c:pt idx="1">
                  <c:v>2.3493140804223827</c:v>
                </c:pt>
                <c:pt idx="2">
                  <c:v>7.9109302335581404</c:v>
                </c:pt>
                <c:pt idx="3">
                  <c:v>1.8978059415940596</c:v>
                </c:pt>
                <c:pt idx="4">
                  <c:v>1.2277929658241207</c:v>
                </c:pt>
                <c:pt idx="5">
                  <c:v>2.0924091634910527</c:v>
                </c:pt>
                <c:pt idx="6">
                  <c:v>1.9220665962890793</c:v>
                </c:pt>
                <c:pt idx="7">
                  <c:v>0.98526691549814127</c:v>
                </c:pt>
                <c:pt idx="8">
                  <c:v>0.87058194079933116</c:v>
                </c:pt>
                <c:pt idx="9">
                  <c:v>0.39105762811864414</c:v>
                </c:pt>
                <c:pt idx="10">
                  <c:v>1.2722580655161293</c:v>
                </c:pt>
                <c:pt idx="11">
                  <c:v>5.0890323580645165E-2</c:v>
                </c:pt>
                <c:pt idx="12">
                  <c:v>1.9973633450514472</c:v>
                </c:pt>
                <c:pt idx="13">
                  <c:v>7.6014208652808914</c:v>
                </c:pt>
                <c:pt idx="14">
                  <c:v>0.3643540597330085</c:v>
                </c:pt>
                <c:pt idx="15">
                  <c:v>20.750149254731344</c:v>
                </c:pt>
                <c:pt idx="16">
                  <c:v>0.21469354938709678</c:v>
                </c:pt>
                <c:pt idx="17">
                  <c:v>0.29329322133898311</c:v>
                </c:pt>
                <c:pt idx="18">
                  <c:v>0.13301698213207547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E-4A2E-98F9-548CED260934}"/>
            </c:ext>
          </c:extLst>
        </c:ser>
        <c:ser>
          <c:idx val="4"/>
          <c:order val="2"/>
          <c:spPr>
            <a:solidFill>
              <a:srgbClr val="FFC000"/>
            </a:solidFill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upd!$Q$68:$Q$86</c:f>
              <c:numCache>
                <c:formatCode>_(* #,##0.00_);_(* \(#,##0.00\);_(* "-"??_);_(@_)</c:formatCode>
                <c:ptCount val="19"/>
                <c:pt idx="0">
                  <c:v>7.0374189883417726</c:v>
                </c:pt>
                <c:pt idx="1">
                  <c:v>2.3493140804223827</c:v>
                </c:pt>
                <c:pt idx="2">
                  <c:v>7.9109302335581404</c:v>
                </c:pt>
                <c:pt idx="3">
                  <c:v>1.8978059415940596</c:v>
                </c:pt>
                <c:pt idx="4">
                  <c:v>1.2277929658241207</c:v>
                </c:pt>
                <c:pt idx="5">
                  <c:v>2.0924091634910527</c:v>
                </c:pt>
                <c:pt idx="6">
                  <c:v>1.9220665962890793</c:v>
                </c:pt>
                <c:pt idx="7">
                  <c:v>0.98526691549814127</c:v>
                </c:pt>
                <c:pt idx="8">
                  <c:v>0.87058194079933116</c:v>
                </c:pt>
                <c:pt idx="9">
                  <c:v>0.39105762811864414</c:v>
                </c:pt>
                <c:pt idx="10">
                  <c:v>1.2722580655161293</c:v>
                </c:pt>
                <c:pt idx="11">
                  <c:v>5.0890323580645165E-2</c:v>
                </c:pt>
                <c:pt idx="12">
                  <c:v>1.9973633450514472</c:v>
                </c:pt>
                <c:pt idx="13">
                  <c:v>7.6014208652808914</c:v>
                </c:pt>
                <c:pt idx="14">
                  <c:v>0.3643540597330085</c:v>
                </c:pt>
                <c:pt idx="15">
                  <c:v>20.750149254731344</c:v>
                </c:pt>
                <c:pt idx="16">
                  <c:v>0.21469354938709678</c:v>
                </c:pt>
                <c:pt idx="17">
                  <c:v>0.29329322133898311</c:v>
                </c:pt>
                <c:pt idx="18">
                  <c:v>0.13301698213207547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3E-4A2E-98F9-548CED260934}"/>
            </c:ext>
          </c:extLst>
        </c:ser>
        <c:ser>
          <c:idx val="5"/>
          <c:order val="3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upd!$R$68:$R$86</c:f>
              <c:numCache>
                <c:formatCode>_(* #,##0.00_);_(* \(#,##0.00\);_(* "-"??_);_(@_)</c:formatCode>
                <c:ptCount val="19"/>
                <c:pt idx="0">
                  <c:v>7.0374189883417726</c:v>
                </c:pt>
                <c:pt idx="1">
                  <c:v>2.3493140804223827</c:v>
                </c:pt>
                <c:pt idx="2">
                  <c:v>7.9109302335581404</c:v>
                </c:pt>
                <c:pt idx="3">
                  <c:v>1.8978059415940596</c:v>
                </c:pt>
                <c:pt idx="4">
                  <c:v>1.2277929658241207</c:v>
                </c:pt>
                <c:pt idx="5">
                  <c:v>2.0924091634910527</c:v>
                </c:pt>
                <c:pt idx="6">
                  <c:v>1.9220665962890793</c:v>
                </c:pt>
                <c:pt idx="7">
                  <c:v>0.98526691549814127</c:v>
                </c:pt>
                <c:pt idx="8">
                  <c:v>0.87058194079933116</c:v>
                </c:pt>
                <c:pt idx="9">
                  <c:v>0.39105762811864414</c:v>
                </c:pt>
                <c:pt idx="10">
                  <c:v>1.2722580655161293</c:v>
                </c:pt>
                <c:pt idx="11">
                  <c:v>5.0890323580645165E-2</c:v>
                </c:pt>
                <c:pt idx="12">
                  <c:v>1.9973633450514472</c:v>
                </c:pt>
                <c:pt idx="13">
                  <c:v>7.6014208652808914</c:v>
                </c:pt>
                <c:pt idx="14">
                  <c:v>0.3643540597330085</c:v>
                </c:pt>
                <c:pt idx="15">
                  <c:v>20.750149254731344</c:v>
                </c:pt>
                <c:pt idx="16">
                  <c:v>0.21469354938709678</c:v>
                </c:pt>
                <c:pt idx="17">
                  <c:v>0.29329322133898311</c:v>
                </c:pt>
                <c:pt idx="18">
                  <c:v>0.13301698213207547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3E-4A2E-98F9-548CED260934}"/>
            </c:ext>
          </c:extLst>
        </c:ser>
        <c:ser>
          <c:idx val="6"/>
          <c:order val="4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upd!$S$68:$S$86</c:f>
              <c:numCache>
                <c:formatCode>_(* #,##0.00_);_(* \(#,##0.00\);_(* "-"??_);_(@_)</c:formatCode>
                <c:ptCount val="19"/>
                <c:pt idx="0">
                  <c:v>7.0374189883417726</c:v>
                </c:pt>
                <c:pt idx="1">
                  <c:v>2.3493140804223827</c:v>
                </c:pt>
                <c:pt idx="2">
                  <c:v>7.9109302335581404</c:v>
                </c:pt>
                <c:pt idx="3">
                  <c:v>1.8978059415940596</c:v>
                </c:pt>
                <c:pt idx="4">
                  <c:v>1.2277929658241207</c:v>
                </c:pt>
                <c:pt idx="5">
                  <c:v>2.0924091634910527</c:v>
                </c:pt>
                <c:pt idx="6">
                  <c:v>1.9220665962890793</c:v>
                </c:pt>
                <c:pt idx="7">
                  <c:v>0.98526691549814127</c:v>
                </c:pt>
                <c:pt idx="8">
                  <c:v>0.87058194079933116</c:v>
                </c:pt>
                <c:pt idx="9">
                  <c:v>0.39105762811864414</c:v>
                </c:pt>
                <c:pt idx="10">
                  <c:v>1.2722580655161293</c:v>
                </c:pt>
                <c:pt idx="11">
                  <c:v>5.0890323580645165E-2</c:v>
                </c:pt>
                <c:pt idx="12">
                  <c:v>1.9973633450514472</c:v>
                </c:pt>
                <c:pt idx="13">
                  <c:v>7.6014208652808914</c:v>
                </c:pt>
                <c:pt idx="14">
                  <c:v>0.3643540597330085</c:v>
                </c:pt>
                <c:pt idx="15">
                  <c:v>20.750149254731344</c:v>
                </c:pt>
                <c:pt idx="16">
                  <c:v>0.21469354938709678</c:v>
                </c:pt>
                <c:pt idx="17">
                  <c:v>0.29329322133898311</c:v>
                </c:pt>
                <c:pt idx="18">
                  <c:v>0.13301698213207547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3E-4A2E-98F9-548CED260934}"/>
            </c:ext>
          </c:extLst>
        </c:ser>
        <c:ser>
          <c:idx val="7"/>
          <c:order val="5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upd!$T$68:$T$86</c:f>
              <c:numCache>
                <c:formatCode>_(* #,##0.00_);_(* \(#,##0.00\);_(* "-"??_);_(@_)</c:formatCode>
                <c:ptCount val="19"/>
                <c:pt idx="0">
                  <c:v>7.0374189883417726</c:v>
                </c:pt>
                <c:pt idx="1">
                  <c:v>2.3493140804223827</c:v>
                </c:pt>
                <c:pt idx="2">
                  <c:v>7.9109302335581404</c:v>
                </c:pt>
                <c:pt idx="3">
                  <c:v>1.8978059415940596</c:v>
                </c:pt>
                <c:pt idx="4">
                  <c:v>1.2277929658241207</c:v>
                </c:pt>
                <c:pt idx="5">
                  <c:v>2.0924091634910527</c:v>
                </c:pt>
                <c:pt idx="6">
                  <c:v>1.9220665962890793</c:v>
                </c:pt>
                <c:pt idx="7">
                  <c:v>0.98526691549814127</c:v>
                </c:pt>
                <c:pt idx="8">
                  <c:v>0.87058194079933116</c:v>
                </c:pt>
                <c:pt idx="9">
                  <c:v>0.39105762811864414</c:v>
                </c:pt>
                <c:pt idx="10">
                  <c:v>1.2722580655161293</c:v>
                </c:pt>
                <c:pt idx="11">
                  <c:v>5.0890323580645165E-2</c:v>
                </c:pt>
                <c:pt idx="12">
                  <c:v>1.9973633450514472</c:v>
                </c:pt>
                <c:pt idx="13">
                  <c:v>7.6014208652808914</c:v>
                </c:pt>
                <c:pt idx="14">
                  <c:v>0.3643540597330085</c:v>
                </c:pt>
                <c:pt idx="15">
                  <c:v>20.750149254731344</c:v>
                </c:pt>
                <c:pt idx="16">
                  <c:v>0.21469354938709678</c:v>
                </c:pt>
                <c:pt idx="17">
                  <c:v>0.29329322133898311</c:v>
                </c:pt>
                <c:pt idx="18">
                  <c:v>0.13301698213207547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3E-4A2E-98F9-548CED260934}"/>
            </c:ext>
          </c:extLst>
        </c:ser>
        <c:ser>
          <c:idx val="8"/>
          <c:order val="6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upd!$U$68:$U$86</c:f>
              <c:numCache>
                <c:formatCode>_(* #,##0.00_);_(* \(#,##0.00\);_(* "-"??_);_(@_)</c:formatCode>
                <c:ptCount val="19"/>
                <c:pt idx="0">
                  <c:v>7.0374189883417726</c:v>
                </c:pt>
                <c:pt idx="1">
                  <c:v>2.3493140804223827</c:v>
                </c:pt>
                <c:pt idx="2">
                  <c:v>7.9109302335581404</c:v>
                </c:pt>
                <c:pt idx="3">
                  <c:v>1.8978059415940596</c:v>
                </c:pt>
                <c:pt idx="4">
                  <c:v>1.2277929658241207</c:v>
                </c:pt>
                <c:pt idx="5">
                  <c:v>2.0924091634910527</c:v>
                </c:pt>
                <c:pt idx="6">
                  <c:v>1.9220665962890793</c:v>
                </c:pt>
                <c:pt idx="7">
                  <c:v>0.98526691549814127</c:v>
                </c:pt>
                <c:pt idx="8">
                  <c:v>0.87058194079933116</c:v>
                </c:pt>
                <c:pt idx="9">
                  <c:v>0.39105762811864414</c:v>
                </c:pt>
                <c:pt idx="10">
                  <c:v>1.2722580655161293</c:v>
                </c:pt>
                <c:pt idx="11">
                  <c:v>5.0890323580645165E-2</c:v>
                </c:pt>
                <c:pt idx="12">
                  <c:v>1.9973633450514472</c:v>
                </c:pt>
                <c:pt idx="13">
                  <c:v>7.6014208652808914</c:v>
                </c:pt>
                <c:pt idx="14">
                  <c:v>0.3643540597330085</c:v>
                </c:pt>
                <c:pt idx="15">
                  <c:v>20.750149254731344</c:v>
                </c:pt>
                <c:pt idx="16">
                  <c:v>0.21469354938709678</c:v>
                </c:pt>
                <c:pt idx="17">
                  <c:v>0.29329322133898311</c:v>
                </c:pt>
                <c:pt idx="18">
                  <c:v>0.13301698213207547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3E-4A2E-98F9-548CED260934}"/>
            </c:ext>
          </c:extLst>
        </c:ser>
        <c:ser>
          <c:idx val="9"/>
          <c:order val="7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upd!$V$68:$V$86</c:f>
              <c:numCache>
                <c:formatCode>_(* #,##0.00_);_(* \(#,##0.00\);_(* "-"??_);_(@_)</c:formatCode>
                <c:ptCount val="19"/>
                <c:pt idx="0">
                  <c:v>1.0000000000000001E-9</c:v>
                </c:pt>
                <c:pt idx="1">
                  <c:v>2.3493140804223827</c:v>
                </c:pt>
                <c:pt idx="2">
                  <c:v>7.9109302335581404</c:v>
                </c:pt>
                <c:pt idx="3">
                  <c:v>1.8978059415940596</c:v>
                </c:pt>
                <c:pt idx="4">
                  <c:v>1.2277929658241207</c:v>
                </c:pt>
                <c:pt idx="5">
                  <c:v>2.0924091634910527</c:v>
                </c:pt>
                <c:pt idx="6">
                  <c:v>1.9220665962890793</c:v>
                </c:pt>
                <c:pt idx="7">
                  <c:v>1.0000000000000001E-9</c:v>
                </c:pt>
                <c:pt idx="8">
                  <c:v>0.87058194079933116</c:v>
                </c:pt>
                <c:pt idx="9">
                  <c:v>0.39105762811864414</c:v>
                </c:pt>
                <c:pt idx="10">
                  <c:v>1.2722580655161293</c:v>
                </c:pt>
                <c:pt idx="11">
                  <c:v>5.0890323580645165E-2</c:v>
                </c:pt>
                <c:pt idx="12">
                  <c:v>1.9973633450514472</c:v>
                </c:pt>
                <c:pt idx="13">
                  <c:v>7.6014208652808914</c:v>
                </c:pt>
                <c:pt idx="14">
                  <c:v>0.3643540597330085</c:v>
                </c:pt>
                <c:pt idx="15">
                  <c:v>20.750149254731344</c:v>
                </c:pt>
                <c:pt idx="16">
                  <c:v>0.21469354938709678</c:v>
                </c:pt>
                <c:pt idx="17">
                  <c:v>0.29329322133898311</c:v>
                </c:pt>
                <c:pt idx="18">
                  <c:v>0.13301698213207547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3E-4A2E-98F9-548CED260934}"/>
            </c:ext>
          </c:extLst>
        </c:ser>
        <c:ser>
          <c:idx val="10"/>
          <c:order val="8"/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upd!$W$68:$W$86</c:f>
              <c:numCache>
                <c:formatCode>_(* #,##0.00_);_(* \(#,##0.00\);_(* "-"??_);_(@_)</c:formatCode>
                <c:ptCount val="19"/>
                <c:pt idx="0">
                  <c:v>1.0000000000000001E-9</c:v>
                </c:pt>
                <c:pt idx="1">
                  <c:v>1.0000000000000001E-9</c:v>
                </c:pt>
                <c:pt idx="2">
                  <c:v>7.9109302335581404</c:v>
                </c:pt>
                <c:pt idx="3">
                  <c:v>1.8978059415940596</c:v>
                </c:pt>
                <c:pt idx="4">
                  <c:v>1.0000000000000001E-9</c:v>
                </c:pt>
                <c:pt idx="5">
                  <c:v>2.0924091634910527</c:v>
                </c:pt>
                <c:pt idx="6">
                  <c:v>1.9220665962890793</c:v>
                </c:pt>
                <c:pt idx="7">
                  <c:v>1.0000000000000001E-9</c:v>
                </c:pt>
                <c:pt idx="8">
                  <c:v>0.87058194079933116</c:v>
                </c:pt>
                <c:pt idx="9">
                  <c:v>0.39105762811864414</c:v>
                </c:pt>
                <c:pt idx="10">
                  <c:v>1.0000000000000001E-9</c:v>
                </c:pt>
                <c:pt idx="11">
                  <c:v>1.0000000000000001E-9</c:v>
                </c:pt>
                <c:pt idx="12">
                  <c:v>1.9973633450514472</c:v>
                </c:pt>
                <c:pt idx="13">
                  <c:v>7.6014208652808914</c:v>
                </c:pt>
                <c:pt idx="14">
                  <c:v>0.3643540597330085</c:v>
                </c:pt>
                <c:pt idx="15">
                  <c:v>20.750149254731344</c:v>
                </c:pt>
                <c:pt idx="16">
                  <c:v>1.0000000000000001E-9</c:v>
                </c:pt>
                <c:pt idx="17">
                  <c:v>0.29329322133898311</c:v>
                </c:pt>
                <c:pt idx="18">
                  <c:v>0.13301698213207547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3E-4A2E-98F9-548CED260934}"/>
            </c:ext>
          </c:extLst>
        </c:ser>
        <c:ser>
          <c:idx val="11"/>
          <c:order val="9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upd!$X$68:$X$86</c:f>
              <c:numCache>
                <c:formatCode>_(* #,##0.00_);_(* \(#,##0.00\);_(* "-"??_);_(@_)</c:formatCode>
                <c:ptCount val="19"/>
                <c:pt idx="0">
                  <c:v>1.0000000000000001E-9</c:v>
                </c:pt>
                <c:pt idx="1">
                  <c:v>1.0000000000000001E-9</c:v>
                </c:pt>
                <c:pt idx="2">
                  <c:v>7.9109302335581404</c:v>
                </c:pt>
                <c:pt idx="3">
                  <c:v>1.8978059415940596</c:v>
                </c:pt>
                <c:pt idx="4">
                  <c:v>1.0000000000000001E-9</c:v>
                </c:pt>
                <c:pt idx="5">
                  <c:v>1.0000000000000001E-9</c:v>
                </c:pt>
                <c:pt idx="6">
                  <c:v>1.0000000000000001E-9</c:v>
                </c:pt>
                <c:pt idx="7">
                  <c:v>1.0000000000000001E-9</c:v>
                </c:pt>
                <c:pt idx="8">
                  <c:v>0.87058194079933116</c:v>
                </c:pt>
                <c:pt idx="9">
                  <c:v>0.39105762811864414</c:v>
                </c:pt>
                <c:pt idx="10">
                  <c:v>1.0000000000000001E-9</c:v>
                </c:pt>
                <c:pt idx="11">
                  <c:v>1.0000000000000001E-9</c:v>
                </c:pt>
                <c:pt idx="12">
                  <c:v>1.9973633450514472</c:v>
                </c:pt>
                <c:pt idx="13">
                  <c:v>7.6014208652808914</c:v>
                </c:pt>
                <c:pt idx="14">
                  <c:v>0.3643540597330085</c:v>
                </c:pt>
                <c:pt idx="15">
                  <c:v>20.750149254731344</c:v>
                </c:pt>
                <c:pt idx="16">
                  <c:v>1.0000000000000001E-9</c:v>
                </c:pt>
                <c:pt idx="17">
                  <c:v>0.29329322133898311</c:v>
                </c:pt>
                <c:pt idx="18">
                  <c:v>0.13301698213207547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73E-4A2E-98F9-548CED260934}"/>
            </c:ext>
          </c:extLst>
        </c:ser>
        <c:ser>
          <c:idx val="12"/>
          <c:order val="10"/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upd!$Y$68:$Y$86</c:f>
              <c:numCache>
                <c:formatCode>_(* #,##0.00_);_(* \(#,##0.00\);_(* "-"??_);_(@_)</c:formatCode>
                <c:ptCount val="19"/>
                <c:pt idx="0">
                  <c:v>1.0000000000000001E-9</c:v>
                </c:pt>
                <c:pt idx="1">
                  <c:v>1.0000000000000001E-9</c:v>
                </c:pt>
                <c:pt idx="2">
                  <c:v>7.9109302335581404</c:v>
                </c:pt>
                <c:pt idx="3">
                  <c:v>1.8978059415940596</c:v>
                </c:pt>
                <c:pt idx="4">
                  <c:v>1.0000000000000001E-9</c:v>
                </c:pt>
                <c:pt idx="5">
                  <c:v>1.0000000000000001E-9</c:v>
                </c:pt>
                <c:pt idx="6">
                  <c:v>1.0000000000000001E-9</c:v>
                </c:pt>
                <c:pt idx="7">
                  <c:v>1.0000000000000001E-9</c:v>
                </c:pt>
                <c:pt idx="8">
                  <c:v>0.87058194079933116</c:v>
                </c:pt>
                <c:pt idx="9">
                  <c:v>0.39105762811864414</c:v>
                </c:pt>
                <c:pt idx="10">
                  <c:v>1.0000000000000001E-9</c:v>
                </c:pt>
                <c:pt idx="11">
                  <c:v>1.0000000000000001E-9</c:v>
                </c:pt>
                <c:pt idx="12">
                  <c:v>1.9973633450514472</c:v>
                </c:pt>
                <c:pt idx="13">
                  <c:v>7.6014208652808914</c:v>
                </c:pt>
                <c:pt idx="14">
                  <c:v>0.3643540597330085</c:v>
                </c:pt>
                <c:pt idx="15">
                  <c:v>20.750149254731344</c:v>
                </c:pt>
                <c:pt idx="16">
                  <c:v>1.0000000000000001E-9</c:v>
                </c:pt>
                <c:pt idx="17">
                  <c:v>0.29329322133898311</c:v>
                </c:pt>
                <c:pt idx="18">
                  <c:v>1.0000000000000001E-9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3E-4A2E-98F9-548CED260934}"/>
            </c:ext>
          </c:extLst>
        </c:ser>
        <c:ser>
          <c:idx val="13"/>
          <c:order val="11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upd!$Z$68:$Z$86</c:f>
              <c:numCache>
                <c:formatCode>_(* #,##0.00_);_(* \(#,##0.00\);_(* "-"??_);_(@_)</c:formatCode>
                <c:ptCount val="19"/>
                <c:pt idx="0">
                  <c:v>1.0000000000000001E-9</c:v>
                </c:pt>
                <c:pt idx="1">
                  <c:v>1.0000000000000001E-9</c:v>
                </c:pt>
                <c:pt idx="2">
                  <c:v>1.0000000000000001E-9</c:v>
                </c:pt>
                <c:pt idx="3">
                  <c:v>1.0000000000000001E-9</c:v>
                </c:pt>
                <c:pt idx="4">
                  <c:v>1.0000000000000001E-9</c:v>
                </c:pt>
                <c:pt idx="5">
                  <c:v>1.0000000000000001E-9</c:v>
                </c:pt>
                <c:pt idx="6">
                  <c:v>1.0000000000000001E-9</c:v>
                </c:pt>
                <c:pt idx="7">
                  <c:v>1.0000000000000001E-9</c:v>
                </c:pt>
                <c:pt idx="8">
                  <c:v>1.0000000000000001E-9</c:v>
                </c:pt>
                <c:pt idx="9">
                  <c:v>1.0000000000000001E-9</c:v>
                </c:pt>
                <c:pt idx="10">
                  <c:v>1.0000000000000001E-9</c:v>
                </c:pt>
                <c:pt idx="11">
                  <c:v>1.0000000000000001E-9</c:v>
                </c:pt>
                <c:pt idx="12">
                  <c:v>1.9973633450514472</c:v>
                </c:pt>
                <c:pt idx="13">
                  <c:v>1.0000000000000001E-9</c:v>
                </c:pt>
                <c:pt idx="14">
                  <c:v>0.3643540597330085</c:v>
                </c:pt>
                <c:pt idx="15">
                  <c:v>20.750149254731344</c:v>
                </c:pt>
                <c:pt idx="16">
                  <c:v>1.0000000000000001E-9</c:v>
                </c:pt>
                <c:pt idx="17">
                  <c:v>1.0000000000000001E-9</c:v>
                </c:pt>
                <c:pt idx="18">
                  <c:v>1.0000000000000001E-9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3E-4A2E-98F9-548CED260934}"/>
            </c:ext>
          </c:extLst>
        </c:ser>
        <c:ser>
          <c:idx val="14"/>
          <c:order val="12"/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upd!$AA$68:$AA$86</c:f>
              <c:numCache>
                <c:formatCode>_(* #,##0.00_);_(* \(#,##0.00\);_(* "-"??_);_(@_)</c:formatCode>
                <c:ptCount val="19"/>
                <c:pt idx="0">
                  <c:v>1.0000000000000001E-9</c:v>
                </c:pt>
                <c:pt idx="1">
                  <c:v>1.0000000000000001E-9</c:v>
                </c:pt>
                <c:pt idx="2">
                  <c:v>1.0000000000000001E-9</c:v>
                </c:pt>
                <c:pt idx="3">
                  <c:v>1.0000000000000001E-9</c:v>
                </c:pt>
                <c:pt idx="4">
                  <c:v>1.0000000000000001E-9</c:v>
                </c:pt>
                <c:pt idx="5">
                  <c:v>1.0000000000000001E-9</c:v>
                </c:pt>
                <c:pt idx="6">
                  <c:v>1.0000000000000001E-9</c:v>
                </c:pt>
                <c:pt idx="7">
                  <c:v>1.0000000000000001E-9</c:v>
                </c:pt>
                <c:pt idx="8">
                  <c:v>1.0000000000000001E-9</c:v>
                </c:pt>
                <c:pt idx="9">
                  <c:v>1.0000000000000001E-9</c:v>
                </c:pt>
                <c:pt idx="10">
                  <c:v>1.0000000000000001E-9</c:v>
                </c:pt>
                <c:pt idx="11">
                  <c:v>1.0000000000000001E-9</c:v>
                </c:pt>
                <c:pt idx="12">
                  <c:v>1.0000000000000001E-9</c:v>
                </c:pt>
                <c:pt idx="13">
                  <c:v>1.0000000000000001E-9</c:v>
                </c:pt>
                <c:pt idx="14">
                  <c:v>1.0000000000000001E-9</c:v>
                </c:pt>
                <c:pt idx="15">
                  <c:v>20.750149254731344</c:v>
                </c:pt>
                <c:pt idx="16">
                  <c:v>1.0000000000000001E-9</c:v>
                </c:pt>
                <c:pt idx="17">
                  <c:v>1.0000000000000001E-9</c:v>
                </c:pt>
                <c:pt idx="18">
                  <c:v>1.0000000000000001E-9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3E-4A2E-98F9-548CED260934}"/>
            </c:ext>
          </c:extLst>
        </c:ser>
        <c:ser>
          <c:idx val="15"/>
          <c:order val="13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upd!$AB$68:$AB$86</c:f>
              <c:numCache>
                <c:formatCode>_(* #,##0.00_);_(* \(#,##0.00\);_(* "-"??_);_(@_)</c:formatCode>
                <c:ptCount val="19"/>
                <c:pt idx="0">
                  <c:v>1.0000000000000001E-9</c:v>
                </c:pt>
                <c:pt idx="1">
                  <c:v>1.0000000000000001E-9</c:v>
                </c:pt>
                <c:pt idx="2">
                  <c:v>1.0000000000000001E-9</c:v>
                </c:pt>
                <c:pt idx="3">
                  <c:v>1.0000000000000001E-9</c:v>
                </c:pt>
                <c:pt idx="4">
                  <c:v>1.0000000000000001E-9</c:v>
                </c:pt>
                <c:pt idx="5">
                  <c:v>1.0000000000000001E-9</c:v>
                </c:pt>
                <c:pt idx="6">
                  <c:v>1.0000000000000001E-9</c:v>
                </c:pt>
                <c:pt idx="7">
                  <c:v>1.0000000000000001E-9</c:v>
                </c:pt>
                <c:pt idx="8">
                  <c:v>1.0000000000000001E-9</c:v>
                </c:pt>
                <c:pt idx="9">
                  <c:v>1.0000000000000001E-9</c:v>
                </c:pt>
                <c:pt idx="10">
                  <c:v>1.0000000000000001E-9</c:v>
                </c:pt>
                <c:pt idx="11">
                  <c:v>1.0000000000000001E-9</c:v>
                </c:pt>
                <c:pt idx="12">
                  <c:v>1.0000000000000001E-9</c:v>
                </c:pt>
                <c:pt idx="13">
                  <c:v>1.0000000000000001E-9</c:v>
                </c:pt>
                <c:pt idx="14">
                  <c:v>1.0000000000000001E-9</c:v>
                </c:pt>
                <c:pt idx="15">
                  <c:v>20.750149254731344</c:v>
                </c:pt>
                <c:pt idx="16">
                  <c:v>1.0000000000000001E-9</c:v>
                </c:pt>
                <c:pt idx="17">
                  <c:v>1.0000000000000001E-9</c:v>
                </c:pt>
                <c:pt idx="18">
                  <c:v>1.0000000000000001E-9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73E-4A2E-98F9-548CED260934}"/>
            </c:ext>
          </c:extLst>
        </c:ser>
        <c:ser>
          <c:idx val="16"/>
          <c:order val="14"/>
          <c:invertIfNegative val="0"/>
          <c:cat>
            <c:strRef>
              <c:f>upd!$A$6:$A$26</c:f>
              <c:strCache>
                <c:ptCount val="21"/>
                <c:pt idx="0">
                  <c:v>SpX  Starlink 340</c:v>
                </c:pt>
                <c:pt idx="1">
                  <c:v>SpX  Starlink 550</c:v>
                </c:pt>
                <c:pt idx="2">
                  <c:v>SpX  Starlink 1150</c:v>
                </c:pt>
                <c:pt idx="3">
                  <c:v>OneWeb</c:v>
                </c:pt>
                <c:pt idx="4">
                  <c:v>Amazon Kuiper 590</c:v>
                </c:pt>
                <c:pt idx="5">
                  <c:v>Amazon Kuiper 610</c:v>
                </c:pt>
                <c:pt idx="6">
                  <c:v>Amazon Kuiper 630</c:v>
                </c:pt>
                <c:pt idx="7">
                  <c:v>Sat Revolution</c:v>
                </c:pt>
                <c:pt idx="8">
                  <c:v>China CASC</c:v>
                </c:pt>
                <c:pt idx="9">
                  <c:v>China Lucky Star</c:v>
                </c:pt>
                <c:pt idx="10">
                  <c:v>China Commsat</c:v>
                </c:pt>
                <c:pt idx="11">
                  <c:v>China Xinwei</c:v>
                </c:pt>
                <c:pt idx="12">
                  <c:v>India AstromeTech</c:v>
                </c:pt>
                <c:pt idx="13">
                  <c:v>Boing</c:v>
                </c:pt>
                <c:pt idx="14">
                  <c:v>LeoSat</c:v>
                </c:pt>
                <c:pt idx="15">
                  <c:v>Samsung</c:v>
                </c:pt>
                <c:pt idx="16">
                  <c:v>Yaliny</c:v>
                </c:pt>
                <c:pt idx="17">
                  <c:v>Telesat LEO</c:v>
                </c:pt>
                <c:pt idx="18">
                  <c:v>Irridium</c:v>
                </c:pt>
                <c:pt idx="20">
                  <c:v>Total</c:v>
                </c:pt>
              </c:strCache>
            </c:strRef>
          </c:cat>
          <c:val>
            <c:numRef>
              <c:f>upd!$AC$68:$AC$86</c:f>
              <c:numCache>
                <c:formatCode>_(* #,##0.00_);_(* \(#,##0.00\);_(* "-"??_);_(@_)</c:formatCode>
                <c:ptCount val="19"/>
                <c:pt idx="0">
                  <c:v>1.0000000000000001E-9</c:v>
                </c:pt>
                <c:pt idx="1">
                  <c:v>1.0000000000000001E-9</c:v>
                </c:pt>
                <c:pt idx="2">
                  <c:v>1.0000000000000001E-9</c:v>
                </c:pt>
                <c:pt idx="3">
                  <c:v>1.0000000000000001E-9</c:v>
                </c:pt>
                <c:pt idx="4">
                  <c:v>1.0000000000000001E-9</c:v>
                </c:pt>
                <c:pt idx="5">
                  <c:v>1.0000000000000001E-9</c:v>
                </c:pt>
                <c:pt idx="6">
                  <c:v>1.0000000000000001E-9</c:v>
                </c:pt>
                <c:pt idx="7">
                  <c:v>1.0000000000000001E-9</c:v>
                </c:pt>
                <c:pt idx="8">
                  <c:v>1.0000000000000001E-9</c:v>
                </c:pt>
                <c:pt idx="9">
                  <c:v>1.0000000000000001E-9</c:v>
                </c:pt>
                <c:pt idx="10">
                  <c:v>1.0000000000000001E-9</c:v>
                </c:pt>
                <c:pt idx="11">
                  <c:v>1.0000000000000001E-9</c:v>
                </c:pt>
                <c:pt idx="12">
                  <c:v>1.0000000000000001E-9</c:v>
                </c:pt>
                <c:pt idx="13">
                  <c:v>1.0000000000000001E-9</c:v>
                </c:pt>
                <c:pt idx="14">
                  <c:v>1.0000000000000001E-9</c:v>
                </c:pt>
                <c:pt idx="15">
                  <c:v>1.0000000000000001E-9</c:v>
                </c:pt>
                <c:pt idx="16">
                  <c:v>1.0000000000000001E-9</c:v>
                </c:pt>
                <c:pt idx="17">
                  <c:v>1.0000000000000001E-9</c:v>
                </c:pt>
                <c:pt idx="18">
                  <c:v>1.0000000000000001E-9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73E-4A2E-98F9-548CED260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8141240"/>
        <c:axId val="518136976"/>
      </c:barChart>
      <c:catAx>
        <c:axId val="51814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136976"/>
        <c:crosses val="autoZero"/>
        <c:auto val="1"/>
        <c:lblAlgn val="ctr"/>
        <c:lblOffset val="100"/>
        <c:noMultiLvlLbl val="0"/>
      </c:catAx>
      <c:valAx>
        <c:axId val="518136976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flares [normalized f/night]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141240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65D0-4809-1347-B630-8C2EEAAF873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3A21A-F1D2-7D4C-8398-C9399E5F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2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93689" y="1131005"/>
            <a:ext cx="8748000" cy="5278663"/>
          </a:xfrm>
        </p:spPr>
        <p:txBody>
          <a:bodyPr/>
          <a:lstStyle>
            <a:lvl2pPr marL="742950" indent="-285750">
              <a:buFont typeface="Arial" panose="020B0604020202020204" pitchFamily="34" charset="0"/>
              <a:buChar char="►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52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2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392488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4355976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2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41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04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2894"/>
            <a:ext cx="8748712" cy="52918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081959"/>
            <a:ext cx="9144000" cy="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81100" y="6443237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/>
          <a:srcRect/>
          <a:stretch/>
        </p:blipFill>
        <p:spPr>
          <a:xfrm>
            <a:off x="0" y="0"/>
            <a:ext cx="825500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63175-D113-C541-92E8-2DF45FBE79F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916100" y="6584400"/>
            <a:ext cx="2987700" cy="8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53FA7-3A56-46D8-85D7-AC48940C5056}"/>
              </a:ext>
            </a:extLst>
          </p:cNvPr>
          <p:cNvSpPr txBox="1"/>
          <p:nvPr userDrawn="1"/>
        </p:nvSpPr>
        <p:spPr>
          <a:xfrm>
            <a:off x="320040" y="6497251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err="1"/>
              <a:t>O.Hainaut</a:t>
            </a:r>
            <a:r>
              <a:rPr lang="en-US" sz="1200"/>
              <a:t> </a:t>
            </a:r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| Satellite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</a:rPr>
              <a:t>Megaconstellations</a:t>
            </a:r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 | RAS 2020-Jan-30 | ESO internal</a:t>
            </a:r>
            <a:endParaRPr lang="en-GB" sz="120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24000" indent="-324000" algn="l" rtl="0" eaLnBrk="1" fontAlgn="base" hangingPunct="1">
        <a:spcBef>
          <a:spcPts val="1200"/>
        </a:spcBef>
        <a:spcAft>
          <a:spcPts val="0"/>
        </a:spcAft>
        <a:buClr>
          <a:srgbClr val="FF0000"/>
        </a:buClr>
        <a:buSzPct val="90000"/>
        <a:buFontTx/>
        <a:buBlip>
          <a:blip r:embed="rId11"/>
        </a:buBlip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►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ts val="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2739"/>
            <a:ext cx="7772400" cy="2868298"/>
          </a:xfrm>
        </p:spPr>
        <p:txBody>
          <a:bodyPr>
            <a:normAutofit/>
          </a:bodyPr>
          <a:lstStyle/>
          <a:p>
            <a:r>
              <a:rPr lang="en-US" sz="2800">
                <a:ea typeface="ＭＳ Ｐゴシック"/>
                <a:cs typeface="Arial"/>
              </a:rPr>
              <a:t>Impact of </a:t>
            </a:r>
            <a:br>
              <a:rPr lang="en-US" sz="2800">
                <a:ea typeface="ＭＳ Ｐゴシック"/>
                <a:cs typeface="Arial"/>
              </a:rPr>
            </a:br>
            <a:r>
              <a:rPr lang="en-US" sz="2800">
                <a:ea typeface="ＭＳ Ｐゴシック"/>
                <a:cs typeface="Arial"/>
              </a:rPr>
              <a:t>Satellite Mega-Constellations </a:t>
            </a:r>
            <a:br>
              <a:rPr lang="en-US" sz="2800">
                <a:ea typeface="ＭＳ Ｐゴシック"/>
                <a:cs typeface="Arial"/>
              </a:rPr>
            </a:br>
            <a:r>
              <a:rPr lang="en-US" sz="2800">
                <a:ea typeface="ＭＳ Ｐゴシック"/>
                <a:cs typeface="Arial"/>
              </a:rPr>
              <a:t>on </a:t>
            </a:r>
            <a:br>
              <a:rPr lang="en-US" sz="2800">
                <a:ea typeface="ＭＳ Ｐゴシック"/>
                <a:cs typeface="Arial"/>
              </a:rPr>
            </a:br>
            <a:r>
              <a:rPr lang="en-US" sz="2800">
                <a:ea typeface="ＭＳ Ｐゴシック"/>
                <a:cs typeface="Arial"/>
              </a:rPr>
              <a:t>Astronomical Observations</a:t>
            </a:r>
            <a:br>
              <a:rPr lang="en-US" sz="2800">
                <a:ea typeface="ＭＳ Ｐゴシック"/>
                <a:cs typeface="Arial"/>
              </a:rPr>
            </a:br>
            <a:r>
              <a:rPr lang="en-US" sz="2000">
                <a:ea typeface="ＭＳ Ｐゴシック"/>
                <a:cs typeface="Arial"/>
              </a:rPr>
              <a:t>in the Visible and Infrared Domains</a:t>
            </a:r>
            <a:endParaRPr lang="en-US" sz="200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007" y="4561841"/>
            <a:ext cx="7730678" cy="1415947"/>
          </a:xfrm>
        </p:spPr>
        <p:txBody>
          <a:bodyPr/>
          <a:lstStyle/>
          <a:p>
            <a:r>
              <a:rPr lang="en-US">
                <a:ea typeface="ＭＳ Ｐゴシック"/>
              </a:rPr>
              <a:t>Olivier Hainaut </a:t>
            </a:r>
            <a:endParaRPr lang="en-US">
              <a:solidFill>
                <a:srgbClr val="A6A6A6"/>
              </a:solidFill>
            </a:endParaRPr>
          </a:p>
          <a:p>
            <a:r>
              <a:rPr lang="en-US" sz="2000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Andrew Williams – Jo Andersen </a:t>
            </a:r>
            <a:endParaRPr lang="en-US" sz="200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r>
              <a:rPr lang="en-US">
                <a:ea typeface="ＭＳ Ｐゴシック"/>
              </a:rPr>
              <a:t>ESO </a:t>
            </a:r>
            <a:endParaRPr lang="en-US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F21BAA-AAC4-4175-8568-372AC3789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DA425-CD22-4B18-9B14-832769703C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Types of exposures:</a:t>
            </a:r>
          </a:p>
          <a:p>
            <a:pPr lvl="1"/>
            <a:r>
              <a:rPr lang="en-US"/>
              <a:t>Duration: Long (1800s), Medium (60s), Short (1s)</a:t>
            </a:r>
          </a:p>
          <a:p>
            <a:pPr lvl="1"/>
            <a:r>
              <a:rPr lang="en-US"/>
              <a:t>Field of View: Imaging (1 </a:t>
            </a:r>
            <a:r>
              <a:rPr lang="en-US" err="1"/>
              <a:t>sq.deg</a:t>
            </a:r>
            <a:r>
              <a:rPr lang="en-US"/>
              <a:t>), Spectro (30x1 arcsec)</a:t>
            </a:r>
          </a:p>
          <a:p>
            <a:r>
              <a:rPr lang="en-US"/>
              <a:t>Type of contamination:</a:t>
            </a:r>
          </a:p>
          <a:p>
            <a:pPr lvl="1"/>
            <a:r>
              <a:rPr lang="en-US"/>
              <a:t>Bright: -5&lt;mag&lt;5: ruins a trail 30arcsec wide</a:t>
            </a:r>
          </a:p>
          <a:p>
            <a:pPr lvl="1"/>
            <a:r>
              <a:rPr lang="en-US"/>
              <a:t>Faint: mag &gt; 5: ruins a trail a few seeing-wide: 5arcsec</a:t>
            </a:r>
          </a:p>
          <a:p>
            <a:r>
              <a:rPr lang="en-US"/>
              <a:t>Notes:</a:t>
            </a:r>
          </a:p>
          <a:p>
            <a:pPr lvl="1"/>
            <a:r>
              <a:rPr lang="en-US"/>
              <a:t>This is independent of telescope aperture.</a:t>
            </a:r>
          </a:p>
          <a:p>
            <a:pPr lvl="2"/>
            <a:r>
              <a:rPr lang="en-US"/>
              <a:t>Aperture decides whether the data are recoverable or burned</a:t>
            </a:r>
          </a:p>
          <a:p>
            <a:pPr lvl="1"/>
            <a:r>
              <a:rPr lang="en-US"/>
              <a:t>Results scale with </a:t>
            </a:r>
            <a:r>
              <a:rPr lang="en-US" err="1"/>
              <a:t>FoV</a:t>
            </a:r>
            <a:r>
              <a:rPr lang="en-US"/>
              <a:t>, </a:t>
            </a:r>
            <a:r>
              <a:rPr lang="en-US" err="1"/>
              <a:t>exp.time</a:t>
            </a:r>
            <a:r>
              <a:rPr lang="en-US"/>
              <a:t> and number of satellites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CA1413-3DBB-44EF-93BC-079DA254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on observations	</a:t>
            </a:r>
          </a:p>
        </p:txBody>
      </p:sp>
    </p:spTree>
    <p:extLst>
      <p:ext uri="{BB962C8B-B14F-4D97-AF65-F5344CB8AC3E}">
        <p14:creationId xmlns:p14="http://schemas.microsoft.com/office/powerpoint/2010/main" val="205782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indoor, table, sitting, bowl&#10;&#10;Description generated with very high confidence">
            <a:extLst>
              <a:ext uri="{FF2B5EF4-FFF2-40B4-BE49-F238E27FC236}">
                <a16:creationId xmlns:a16="http://schemas.microsoft.com/office/drawing/2014/main" id="{875C39FB-DB54-430C-884D-5CB3839612B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24461" y="1174525"/>
            <a:ext cx="5278663" cy="5278663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6A9EE4-543C-4D5D-83BF-384729A778A6}"/>
              </a:ext>
            </a:extLst>
          </p:cNvPr>
          <p:cNvSpPr/>
          <p:nvPr/>
        </p:nvSpPr>
        <p:spPr bwMode="auto">
          <a:xfrm>
            <a:off x="1074420" y="2007347"/>
            <a:ext cx="3832860" cy="3569497"/>
          </a:xfrm>
          <a:prstGeom prst="ellipse">
            <a:avLst/>
          </a:prstGeom>
          <a:solidFill>
            <a:srgbClr val="3A6CB4">
              <a:alpha val="902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9852C8-E84D-4BE2-912E-63F94712C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FAC41B-C3D9-45F6-96EC-459B68A0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approach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A1D448-F429-45AA-89F8-33180980E3C5}"/>
              </a:ext>
            </a:extLst>
          </p:cNvPr>
          <p:cNvSpPr/>
          <p:nvPr/>
        </p:nvSpPr>
        <p:spPr bwMode="auto">
          <a:xfrm>
            <a:off x="1981200" y="3482340"/>
            <a:ext cx="3733800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32E8D-AA6D-43DA-9381-89BF5048DB71}"/>
              </a:ext>
            </a:extLst>
          </p:cNvPr>
          <p:cNvSpPr/>
          <p:nvPr/>
        </p:nvSpPr>
        <p:spPr bwMode="auto">
          <a:xfrm flipV="1">
            <a:off x="444337" y="3596324"/>
            <a:ext cx="1117763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0FB54-696A-410A-9937-135D0C7DAA7D}"/>
              </a:ext>
            </a:extLst>
          </p:cNvPr>
          <p:cNvSpPr/>
          <p:nvPr/>
        </p:nvSpPr>
        <p:spPr bwMode="auto">
          <a:xfrm>
            <a:off x="444336" y="3756027"/>
            <a:ext cx="5270663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0F427-5B4C-48A0-8232-655237BD85B0}"/>
              </a:ext>
            </a:extLst>
          </p:cNvPr>
          <p:cNvSpPr/>
          <p:nvPr/>
        </p:nvSpPr>
        <p:spPr bwMode="auto">
          <a:xfrm>
            <a:off x="742787" y="3880216"/>
            <a:ext cx="4980214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F32407-AF43-450D-9A22-6456EB2269F7}"/>
              </a:ext>
            </a:extLst>
          </p:cNvPr>
          <p:cNvSpPr/>
          <p:nvPr/>
        </p:nvSpPr>
        <p:spPr bwMode="auto">
          <a:xfrm>
            <a:off x="511837" y="4292010"/>
            <a:ext cx="4749799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4876FE-9653-4E66-88D4-35405FE185D3}"/>
              </a:ext>
            </a:extLst>
          </p:cNvPr>
          <p:cNvSpPr/>
          <p:nvPr/>
        </p:nvSpPr>
        <p:spPr bwMode="auto">
          <a:xfrm>
            <a:off x="679286" y="2758378"/>
            <a:ext cx="4769014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6FA41-C254-46D5-AA8B-814322EB0C48}"/>
              </a:ext>
            </a:extLst>
          </p:cNvPr>
          <p:cNvSpPr/>
          <p:nvPr/>
        </p:nvSpPr>
        <p:spPr bwMode="auto">
          <a:xfrm flipV="1">
            <a:off x="679287" y="4910615"/>
            <a:ext cx="4769014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040F15-5191-43FE-9CC6-99BB902C48A9}"/>
              </a:ext>
            </a:extLst>
          </p:cNvPr>
          <p:cNvSpPr/>
          <p:nvPr/>
        </p:nvSpPr>
        <p:spPr bwMode="auto">
          <a:xfrm>
            <a:off x="590550" y="4544540"/>
            <a:ext cx="4980214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B3CA94-13C0-4383-BA12-2D9A2D27612D}"/>
              </a:ext>
            </a:extLst>
          </p:cNvPr>
          <p:cNvSpPr txBox="1">
            <a:spLocks/>
          </p:cNvSpPr>
          <p:nvPr/>
        </p:nvSpPr>
        <p:spPr bwMode="auto">
          <a:xfrm>
            <a:off x="5802375" y="1174525"/>
            <a:ext cx="3339314" cy="52351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4000" indent="-324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2400" kern="0"/>
              <a:t>Trail</a:t>
            </a:r>
          </a:p>
          <a:p>
            <a:pPr lvl="1" defTabSz="914400"/>
            <a:r>
              <a:rPr lang="en-US" sz="2000" kern="0"/>
              <a:t>Length: </a:t>
            </a:r>
            <a:br>
              <a:rPr lang="en-US" sz="2000" kern="0"/>
            </a:br>
            <a:r>
              <a:rPr lang="en-US" sz="2000" kern="0"/>
              <a:t>Angular velocity x exposure time </a:t>
            </a:r>
          </a:p>
          <a:p>
            <a:pPr lvl="1" defTabSz="914400"/>
            <a:r>
              <a:rPr lang="en-US" sz="2000" kern="0"/>
              <a:t>Width: effective field-of-view</a:t>
            </a:r>
          </a:p>
          <a:p>
            <a:pPr lvl="1" defTabSz="914400"/>
            <a:r>
              <a:rPr lang="en-US" sz="2000" kern="0"/>
              <a:t>Number of satellites illuminated in range</a:t>
            </a:r>
          </a:p>
          <a:p>
            <a:pPr defTabSz="914400">
              <a:buFont typeface="Wingdings" panose="05000000000000000000" pitchFamily="2" charset="2"/>
              <a:buChar char="à"/>
            </a:pPr>
            <a:r>
              <a:rPr lang="en-US" sz="2400" kern="0">
                <a:sym typeface="Wingdings" panose="05000000000000000000" pitchFamily="2" charset="2"/>
              </a:rPr>
              <a:t>Fraction of sky contaminated by satellites for the considered type  of observations.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013B8B0E-8E63-486A-B384-D376682C1FA0}"/>
              </a:ext>
            </a:extLst>
          </p:cNvPr>
          <p:cNvSpPr/>
          <p:nvPr/>
        </p:nvSpPr>
        <p:spPr bwMode="auto">
          <a:xfrm>
            <a:off x="1758106" y="3232872"/>
            <a:ext cx="61993" cy="66003"/>
          </a:xfrm>
          <a:prstGeom prst="frame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474193CB-4630-4987-A7C0-FD6150963C70}"/>
              </a:ext>
            </a:extLst>
          </p:cNvPr>
          <p:cNvSpPr/>
          <p:nvPr/>
        </p:nvSpPr>
        <p:spPr bwMode="auto">
          <a:xfrm>
            <a:off x="2316906" y="2771095"/>
            <a:ext cx="61993" cy="66003"/>
          </a:xfrm>
          <a:prstGeom prst="frame">
            <a:avLst/>
          </a:prstGeom>
          <a:solidFill>
            <a:srgbClr val="00B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7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7024EB-889C-4BF9-B107-3E981702E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4BB31-DC7E-4605-B9E5-FEC7F6C6D6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889" y="4291436"/>
            <a:ext cx="8748000" cy="18300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>
                <a:cs typeface="Arial"/>
              </a:rPr>
              <a:t>Small to medium Field of 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>
                <a:cs typeface="Arial"/>
              </a:rPr>
              <a:t>Short exposures: essentially immune – chances that a satellite crosses the </a:t>
            </a:r>
            <a:r>
              <a:rPr lang="en-US" sz="1200" err="1">
                <a:cs typeface="Arial"/>
              </a:rPr>
              <a:t>FoV</a:t>
            </a:r>
            <a:r>
              <a:rPr lang="en-US" sz="1200">
                <a:cs typeface="Arial"/>
              </a:rPr>
              <a:t> is negligible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>
                <a:cs typeface="Arial"/>
              </a:rPr>
              <a:t>Medium exposures: marginally affected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>
                <a:cs typeface="Arial"/>
              </a:rPr>
              <a:t>Long exposures (essentially spectroscopy): affected at % level during begin/end of night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>
                <a:cs typeface="Arial"/>
              </a:rPr>
              <a:t>Large </a:t>
            </a:r>
            <a:r>
              <a:rPr lang="en-US" sz="1600" err="1">
                <a:cs typeface="Arial"/>
              </a:rPr>
              <a:t>FoV</a:t>
            </a:r>
            <a:r>
              <a:rPr lang="en-US" sz="1600">
                <a:cs typeface="Arial"/>
              </a:rPr>
              <a:t> (LSST, but also large spectroscopic surveys like 4MOST on VISTA)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>
                <a:cs typeface="Arial"/>
              </a:rPr>
              <a:t>Strongly</a:t>
            </a:r>
            <a:r>
              <a:rPr lang="en-US" sz="1200">
                <a:cs typeface="Arial"/>
              </a:rPr>
              <a:t> affected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>
                <a:cs typeface="Arial"/>
              </a:rPr>
              <a:t>Small telescopes: trails can be removed digitally by median stacking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>
                <a:cs typeface="Arial"/>
              </a:rPr>
              <a:t>Large telescope (LSST): contamination too bright – the whole exposure is burned</a:t>
            </a:r>
          </a:p>
          <a:p>
            <a:pPr marL="0" indent="0">
              <a:buNone/>
            </a:pPr>
            <a:endParaRPr lang="en-US" sz="1600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10F007-E93B-4651-BF42-37979CA2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satellite trails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6F21E4B-B941-4BA8-9B11-9AF7D566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134"/>
            <a:ext cx="9144000" cy="30923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1D630C-C63C-4F8D-BAE2-3A14764D05C1}"/>
              </a:ext>
            </a:extLst>
          </p:cNvPr>
          <p:cNvGrpSpPr/>
          <p:nvPr/>
        </p:nvGrpSpPr>
        <p:grpSpPr>
          <a:xfrm>
            <a:off x="5117106" y="4157152"/>
            <a:ext cx="3938005" cy="1009203"/>
            <a:chOff x="5137235" y="5477856"/>
            <a:chExt cx="3938005" cy="1009203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DF77BDE7-C291-4849-8BB9-F4C55CEA6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1551" y="5477856"/>
              <a:ext cx="1023689" cy="100920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B6E38D-FCD3-48F7-B1A7-D23E5419FAC0}"/>
                </a:ext>
              </a:extLst>
            </p:cNvPr>
            <p:cNvSpPr txBox="1"/>
            <p:nvPr/>
          </p:nvSpPr>
          <p:spPr>
            <a:xfrm>
              <a:off x="5137235" y="5477856"/>
              <a:ext cx="3180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From Hainaut 2020 A&amp;A under review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D80C46-488B-413E-B001-705CC6740880}"/>
              </a:ext>
            </a:extLst>
          </p:cNvPr>
          <p:cNvSpPr txBox="1"/>
          <p:nvPr/>
        </p:nvSpPr>
        <p:spPr>
          <a:xfrm>
            <a:off x="560801" y="37793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short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59733D-88A8-4461-8009-4048C25AF2FC}"/>
              </a:ext>
            </a:extLst>
          </p:cNvPr>
          <p:cNvSpPr txBox="1"/>
          <p:nvPr/>
        </p:nvSpPr>
        <p:spPr>
          <a:xfrm>
            <a:off x="560802" y="341006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EF6C01-7E5D-425B-843F-EE18F82E9390}"/>
              </a:ext>
            </a:extLst>
          </p:cNvPr>
          <p:cNvSpPr txBox="1"/>
          <p:nvPr/>
        </p:nvSpPr>
        <p:spPr>
          <a:xfrm>
            <a:off x="580039" y="314719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long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68221A-FE03-4186-917C-E2579D7BB6E8}"/>
              </a:ext>
            </a:extLst>
          </p:cNvPr>
          <p:cNvSpPr txBox="1"/>
          <p:nvPr/>
        </p:nvSpPr>
        <p:spPr>
          <a:xfrm>
            <a:off x="580039" y="295865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wide</a:t>
            </a:r>
          </a:p>
        </p:txBody>
      </p:sp>
    </p:spTree>
    <p:extLst>
      <p:ext uri="{BB962C8B-B14F-4D97-AF65-F5344CB8AC3E}">
        <p14:creationId xmlns:p14="http://schemas.microsoft.com/office/powerpoint/2010/main" val="53630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8BA04-0FF7-4BCC-8E76-0FD265B3B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A7259-CC9D-41E7-9F3B-24706BB008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Accounting for foreseen constellations </a:t>
            </a:r>
          </a:p>
          <a:p>
            <a:pPr lvl="1"/>
            <a:r>
              <a:rPr lang="en-US"/>
              <a:t>26 000 sat in 18 (sub-) constellations</a:t>
            </a:r>
          </a:p>
          <a:p>
            <a:pPr lvl="1"/>
            <a:r>
              <a:rPr lang="en-US"/>
              <a:t>Using simple (but conservative) models for Visibility and brightness </a:t>
            </a:r>
          </a:p>
          <a:p>
            <a:r>
              <a:rPr lang="en-US" sz="1800"/>
              <a:t>The number of naked-eye satellites is </a:t>
            </a:r>
            <a:br>
              <a:rPr lang="en-US" sz="1800"/>
            </a:br>
            <a:r>
              <a:rPr lang="en-US" sz="1800"/>
              <a:t>~</a:t>
            </a:r>
            <a:r>
              <a:rPr lang="en-US" sz="1800" b="1"/>
              <a:t>100</a:t>
            </a:r>
            <a:r>
              <a:rPr lang="en-US" sz="1800"/>
              <a:t> above the horizon, </a:t>
            </a:r>
            <a:r>
              <a:rPr lang="en-US" sz="1800" b="1"/>
              <a:t>~a few </a:t>
            </a:r>
            <a:r>
              <a:rPr lang="en-US" sz="1800"/>
              <a:t>above z=60 (mostly </a:t>
            </a:r>
            <a:r>
              <a:rPr lang="en-US" sz="1800" err="1"/>
              <a:t>Starlink’s</a:t>
            </a:r>
            <a:r>
              <a:rPr lang="en-US" sz="1800"/>
              <a:t>)</a:t>
            </a:r>
          </a:p>
          <a:p>
            <a:r>
              <a:rPr lang="en-US"/>
              <a:t>The effect on astronomical observations is…</a:t>
            </a:r>
          </a:p>
          <a:p>
            <a:pPr lvl="1"/>
            <a:r>
              <a:rPr lang="en-US"/>
              <a:t>Small on short and medium exposures with small Field-of-View</a:t>
            </a:r>
          </a:p>
          <a:p>
            <a:pPr lvl="1"/>
            <a:r>
              <a:rPr lang="en-US"/>
              <a:t>Significant on wide-field cameras</a:t>
            </a:r>
          </a:p>
          <a:p>
            <a:pPr lvl="2"/>
            <a:r>
              <a:rPr lang="en-US"/>
              <a:t>Can be processed out for small telescopes</a:t>
            </a:r>
          </a:p>
          <a:p>
            <a:pPr lvl="2"/>
            <a:r>
              <a:rPr lang="en-US"/>
              <a:t>Can </a:t>
            </a:r>
            <a:r>
              <a:rPr lang="en-US" b="1" i="1"/>
              <a:t>not</a:t>
            </a:r>
            <a:r>
              <a:rPr lang="en-US" i="1"/>
              <a:t> </a:t>
            </a:r>
            <a:r>
              <a:rPr lang="en-US"/>
              <a:t>be processed out for large telescopes (LSST, VISTA)</a:t>
            </a:r>
          </a:p>
          <a:p>
            <a:pPr marL="1371600" lvl="3" indent="0">
              <a:buNone/>
            </a:pPr>
            <a:r>
              <a:rPr lang="en-US"/>
              <a:t>(saturation, ghosts)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3B2DA9-BA8E-4C82-9F74-218AFE7C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3584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ADD40D-6F57-4497-B575-963B00FB1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07" y="2469612"/>
            <a:ext cx="7772400" cy="1877663"/>
          </a:xfrm>
        </p:spPr>
        <p:txBody>
          <a:bodyPr/>
          <a:lstStyle/>
          <a:p>
            <a:pPr algn="ctr"/>
            <a:br>
              <a:rPr lang="en-US"/>
            </a:br>
            <a:r>
              <a:rPr lang="en-US"/>
              <a:t>Additional material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EA502E-42C9-4272-8FFC-A70B565B6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3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A59ED4-645B-43E2-BEDE-80E6F6356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63E618-DD1A-4F5C-A2CD-630464BCBC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1255066"/>
            <a:ext cx="8748713" cy="295372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6F3EAC-711C-46EC-A151-F030FAAE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Effect of satellite trails</a:t>
            </a:r>
            <a:br>
              <a:rPr lang="en-US"/>
            </a:br>
            <a:r>
              <a:rPr lang="en-US"/>
              <a:t>(only </a:t>
            </a:r>
            <a:r>
              <a:rPr lang="en-US" err="1"/>
              <a:t>Starlink</a:t>
            </a:r>
            <a:r>
              <a:rPr lang="en-US"/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B869E-BD09-4460-8779-BBD43E72A2B2}"/>
              </a:ext>
            </a:extLst>
          </p:cNvPr>
          <p:cNvGrpSpPr/>
          <p:nvPr/>
        </p:nvGrpSpPr>
        <p:grpSpPr>
          <a:xfrm>
            <a:off x="4810708" y="4390658"/>
            <a:ext cx="3938005" cy="1009203"/>
            <a:chOff x="5137235" y="5477856"/>
            <a:chExt cx="3938005" cy="1009203"/>
          </a:xfrm>
        </p:grpSpPr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CE05F067-39C1-4138-91DC-C5119EFE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1551" y="5477856"/>
              <a:ext cx="1023689" cy="100920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7481F6-0C9E-4214-B1A3-5B0BF168FD3F}"/>
                </a:ext>
              </a:extLst>
            </p:cNvPr>
            <p:cNvSpPr txBox="1"/>
            <p:nvPr/>
          </p:nvSpPr>
          <p:spPr>
            <a:xfrm>
              <a:off x="5137235" y="5477856"/>
              <a:ext cx="3180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From Hainaut 2020 A&amp;A under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450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5C3182-F475-4D2B-8923-F5CC0C795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B733B-169B-447E-AAFA-E7E9729F98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23850" indent="-323850"/>
            <a:r>
              <a:rPr lang="en-US">
                <a:ea typeface="ＭＳ Ｐゴシック"/>
                <a:cs typeface="Arial"/>
              </a:rPr>
              <a:t>Super-simplistic:</a:t>
            </a:r>
          </a:p>
          <a:p>
            <a:pPr marL="742800" lvl="1" indent="-323850"/>
            <a:r>
              <a:rPr lang="en-US">
                <a:ea typeface="ＭＳ Ｐゴシック"/>
                <a:cs typeface="Arial"/>
              </a:rPr>
              <a:t>Scaled from </a:t>
            </a:r>
            <a:r>
              <a:rPr lang="en-US" err="1">
                <a:ea typeface="ＭＳ Ｐゴシック"/>
                <a:cs typeface="Arial"/>
              </a:rPr>
              <a:t>Irridium’s</a:t>
            </a:r>
            <a:r>
              <a:rPr lang="en-US">
                <a:ea typeface="ＭＳ Ｐゴシック"/>
                <a:cs typeface="Arial"/>
              </a:rPr>
              <a:t> flare counts</a:t>
            </a:r>
          </a:p>
          <a:p>
            <a:pPr marL="1142850" lvl="2" indent="-323850"/>
            <a:r>
              <a:rPr lang="en-US" err="1">
                <a:ea typeface="ＭＳ Ｐゴシック"/>
                <a:cs typeface="Arial"/>
              </a:rPr>
              <a:t>Irridium</a:t>
            </a:r>
            <a:r>
              <a:rPr lang="en-US">
                <a:ea typeface="ＭＳ Ｐゴシック"/>
                <a:cs typeface="Arial"/>
              </a:rPr>
              <a:t> had 3 antennas: I assume 1 surface per satellite</a:t>
            </a:r>
          </a:p>
          <a:p>
            <a:pPr marL="1142850" lvl="2" indent="-323850"/>
            <a:r>
              <a:rPr lang="en-US">
                <a:ea typeface="ＭＳ Ｐゴシック"/>
                <a:cs typeface="Arial"/>
              </a:rPr>
              <a:t>No scaling for altitude</a:t>
            </a:r>
          </a:p>
          <a:p>
            <a:pPr marL="1142850" lvl="2" indent="-323850"/>
            <a:r>
              <a:rPr lang="en-US">
                <a:ea typeface="ＭＳ Ｐゴシック"/>
                <a:cs typeface="Arial"/>
              </a:rPr>
              <a:t>Scaling for Constellation number of satellite</a:t>
            </a:r>
          </a:p>
          <a:p>
            <a:pPr marL="742800" lvl="1" indent="-323850"/>
            <a:r>
              <a:rPr lang="en-US">
                <a:ea typeface="ＭＳ Ｐゴシック"/>
                <a:cs typeface="Arial"/>
              </a:rPr>
              <a:t>Flares only when a satellite is visible and illuminated</a:t>
            </a:r>
          </a:p>
          <a:p>
            <a:pPr marL="323850" indent="-323850"/>
            <a:r>
              <a:rPr lang="en-US">
                <a:ea typeface="ＭＳ Ｐゴシック"/>
                <a:cs typeface="Arial"/>
              </a:rPr>
              <a:t>Very pessimistic/conservative</a:t>
            </a:r>
            <a:endParaRPr lang="en-US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5A5B4C-8963-4E90-B177-BD44BB07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Satellite Flares</a:t>
            </a:r>
          </a:p>
        </p:txBody>
      </p:sp>
      <p:pic>
        <p:nvPicPr>
          <p:cNvPr id="5" name="Picture 5" descr="A picture containing light, water, sitting, dark&#10;&#10;Description generated with very high confidence">
            <a:extLst>
              <a:ext uri="{FF2B5EF4-FFF2-40B4-BE49-F238E27FC236}">
                <a16:creationId xmlns:a16="http://schemas.microsoft.com/office/drawing/2014/main" id="{0B47086A-BD45-41D8-9268-CC470AE0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85" y="4165480"/>
            <a:ext cx="2743200" cy="167459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75837F-1DD1-4E07-A0FD-8BAEEF2EE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633627"/>
              </p:ext>
            </p:extLst>
          </p:nvPr>
        </p:nvGraphicFramePr>
        <p:xfrm>
          <a:off x="4254123" y="3429000"/>
          <a:ext cx="4858099" cy="328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835552-8022-491C-8993-672CF19A9773}"/>
              </a:ext>
            </a:extLst>
          </p:cNvPr>
          <p:cNvSpPr txBox="1">
            <a:spLocks/>
          </p:cNvSpPr>
          <p:nvPr/>
        </p:nvSpPr>
        <p:spPr bwMode="auto">
          <a:xfrm>
            <a:off x="922021" y="5898101"/>
            <a:ext cx="3474720" cy="6641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4000" indent="-324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1400" kern="0">
                <a:ea typeface="ＭＳ Ｐゴシック"/>
                <a:cs typeface="Arial"/>
              </a:rPr>
              <a:t>Red= civil twilight ; orange = Nautical yellow = </a:t>
            </a:r>
            <a:r>
              <a:rPr lang="en-US" sz="1400" kern="0" err="1">
                <a:ea typeface="ＭＳ Ｐゴシック"/>
                <a:cs typeface="Arial"/>
              </a:rPr>
              <a:t>astro</a:t>
            </a:r>
            <a:r>
              <a:rPr lang="en-US" sz="1400" kern="0">
                <a:ea typeface="ＭＳ Ｐゴシック"/>
                <a:cs typeface="Arial"/>
              </a:rPr>
              <a:t> ; blue-black-grey = night</a:t>
            </a:r>
            <a:endParaRPr lang="en-US" sz="1400" ker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085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4B7B8-1A43-4340-8028-41B563A73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543CA-17B1-41A9-9980-90541047F0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4973858"/>
            <a:ext cx="8748000" cy="1435809"/>
          </a:xfrm>
        </p:spPr>
        <p:txBody>
          <a:bodyPr/>
          <a:lstStyle/>
          <a:p>
            <a:pPr marL="323850" indent="-323850"/>
            <a:r>
              <a:rPr lang="en-US" sz="2000">
                <a:ea typeface="ＭＳ Ｐゴシック"/>
              </a:rPr>
              <a:t>Assumption: 1 flare-causing panel per satellite</a:t>
            </a:r>
          </a:p>
          <a:p>
            <a:pPr marL="323850" indent="-323850"/>
            <a:r>
              <a:rPr lang="en-US" sz="2000">
                <a:ea typeface="ＭＳ Ｐゴシック"/>
              </a:rPr>
              <a:t>Result: Negligible</a:t>
            </a:r>
            <a:endParaRPr lang="en-US" sz="2000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DBDB00-AE8C-4E14-8147-3247D2C1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flares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5D0EF4-3FC0-42A1-90C2-7C36CB4C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4141"/>
            <a:ext cx="9144000" cy="30897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43D3903-94CC-49D1-A749-6CFD4AECAF64}"/>
              </a:ext>
            </a:extLst>
          </p:cNvPr>
          <p:cNvGrpSpPr/>
          <p:nvPr/>
        </p:nvGrpSpPr>
        <p:grpSpPr>
          <a:xfrm>
            <a:off x="5077000" y="5400464"/>
            <a:ext cx="4002174" cy="1009203"/>
            <a:chOff x="5073066" y="5477856"/>
            <a:chExt cx="4002174" cy="1009203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7EA27365-4493-4204-BA1F-9E55E30DE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1551" y="5477856"/>
              <a:ext cx="1023689" cy="100920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AEE329-A236-49F4-A242-7493B7BCCCFD}"/>
                </a:ext>
              </a:extLst>
            </p:cNvPr>
            <p:cNvSpPr txBox="1"/>
            <p:nvPr/>
          </p:nvSpPr>
          <p:spPr>
            <a:xfrm>
              <a:off x="5073066" y="6165535"/>
              <a:ext cx="3180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From Hainaut 2020 A&amp;A under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221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5DD8C7-A4E1-42DB-BF21-B38823A4E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7C1305-7047-47E3-A556-FACD54551C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833947" y="1360151"/>
            <a:ext cx="5868219" cy="482032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D9AB0F-3425-45C8-92F1-06189419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thermal IR emission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DA7892-F4D1-4CCD-B84A-502E749C297A}"/>
              </a:ext>
            </a:extLst>
          </p:cNvPr>
          <p:cNvGrpSpPr/>
          <p:nvPr/>
        </p:nvGrpSpPr>
        <p:grpSpPr>
          <a:xfrm>
            <a:off x="5077000" y="5400464"/>
            <a:ext cx="4002174" cy="1009203"/>
            <a:chOff x="5073066" y="5477856"/>
            <a:chExt cx="4002174" cy="1009203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92602E17-37BC-410E-87AC-0849F74BF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1551" y="5477856"/>
              <a:ext cx="1023689" cy="100920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1717F8-4B17-40B7-84E7-BC894CEC9C7C}"/>
                </a:ext>
              </a:extLst>
            </p:cNvPr>
            <p:cNvSpPr txBox="1"/>
            <p:nvPr/>
          </p:nvSpPr>
          <p:spPr>
            <a:xfrm>
              <a:off x="5073066" y="6165535"/>
              <a:ext cx="3180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From Hainaut 2020 A&amp;A under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55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335A06-4CDF-4E1F-A50E-DA70D100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Constellations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96118-2E04-42C4-95BA-D76897E2A0DD}"/>
              </a:ext>
            </a:extLst>
          </p:cNvPr>
          <p:cNvSpPr txBox="1"/>
          <p:nvPr/>
        </p:nvSpPr>
        <p:spPr>
          <a:xfrm>
            <a:off x="4571520" y="1260894"/>
            <a:ext cx="4289171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…known planned constellations: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Arial"/>
              </a:rPr>
              <a:t>18 (sub-) constellations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Arial"/>
              </a:rPr>
              <a:t>26 000 satellites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  <a:p>
            <a:r>
              <a:rPr lang="en-US">
                <a:cs typeface="Arial"/>
              </a:rPr>
              <a:t>(Iridium for comparison)</a:t>
            </a:r>
          </a:p>
          <a:p>
            <a:endParaRPr lang="en-US">
              <a:cs typeface="Arial"/>
            </a:endParaRPr>
          </a:p>
        </p:txBody>
      </p:sp>
      <p:pic>
        <p:nvPicPr>
          <p:cNvPr id="5" name="Picture 5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0367231C-6661-4A38-9338-3CFE87D231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00716" y="1174137"/>
            <a:ext cx="3198971" cy="5278663"/>
          </a:xfr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D40CF0E-1BDF-408C-A11D-7F94D6C688C5}"/>
              </a:ext>
            </a:extLst>
          </p:cNvPr>
          <p:cNvSpPr/>
          <p:nvPr/>
        </p:nvSpPr>
        <p:spPr bwMode="auto">
          <a:xfrm rot="10800000" flipH="1">
            <a:off x="1235163" y="2138765"/>
            <a:ext cx="854598" cy="36839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52163-F8A6-419E-B062-D9DCB5256A60}"/>
              </a:ext>
            </a:extLst>
          </p:cNvPr>
          <p:cNvSpPr txBox="1"/>
          <p:nvPr/>
        </p:nvSpPr>
        <p:spPr>
          <a:xfrm>
            <a:off x="4571519" y="3577374"/>
            <a:ext cx="4289171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As of today: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180 </a:t>
            </a:r>
            <a:r>
              <a:rPr lang="en-US" dirty="0" err="1">
                <a:cs typeface="Arial"/>
              </a:rPr>
              <a:t>Starlink</a:t>
            </a:r>
            <a:endParaRPr lang="en-US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Boeing + </a:t>
            </a:r>
            <a:r>
              <a:rPr lang="en-US" dirty="0" err="1">
                <a:cs typeface="Arial"/>
              </a:rPr>
              <a:t>Leosat</a:t>
            </a:r>
            <a:r>
              <a:rPr lang="en-US" dirty="0">
                <a:cs typeface="Arial"/>
              </a:rPr>
              <a:t> withdrew their application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B27A6A-7B55-4D85-B189-3CE3E85EAD13}"/>
              </a:ext>
            </a:extLst>
          </p:cNvPr>
          <p:cNvSpPr/>
          <p:nvPr/>
        </p:nvSpPr>
        <p:spPr bwMode="auto">
          <a:xfrm>
            <a:off x="1725930" y="6239510"/>
            <a:ext cx="1038225" cy="213290"/>
          </a:xfrm>
          <a:custGeom>
            <a:avLst/>
            <a:gdLst>
              <a:gd name="connsiteX0" fmla="*/ 0 w 1038225"/>
              <a:gd name="connsiteY0" fmla="*/ 0 h 213290"/>
              <a:gd name="connsiteX1" fmla="*/ 487966 w 1038225"/>
              <a:gd name="connsiteY1" fmla="*/ 0 h 213290"/>
              <a:gd name="connsiteX2" fmla="*/ 1038225 w 1038225"/>
              <a:gd name="connsiteY2" fmla="*/ 0 h 213290"/>
              <a:gd name="connsiteX3" fmla="*/ 1038225 w 1038225"/>
              <a:gd name="connsiteY3" fmla="*/ 213290 h 213290"/>
              <a:gd name="connsiteX4" fmla="*/ 519113 w 1038225"/>
              <a:gd name="connsiteY4" fmla="*/ 213290 h 213290"/>
              <a:gd name="connsiteX5" fmla="*/ 0 w 1038225"/>
              <a:gd name="connsiteY5" fmla="*/ 213290 h 213290"/>
              <a:gd name="connsiteX6" fmla="*/ 0 w 1038225"/>
              <a:gd name="connsiteY6" fmla="*/ 0 h 21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225" h="213290" extrusionOk="0">
                <a:moveTo>
                  <a:pt x="0" y="0"/>
                </a:moveTo>
                <a:cubicBezTo>
                  <a:pt x="198149" y="-17910"/>
                  <a:pt x="324770" y="46057"/>
                  <a:pt x="487966" y="0"/>
                </a:cubicBezTo>
                <a:cubicBezTo>
                  <a:pt x="651162" y="-46057"/>
                  <a:pt x="810421" y="15053"/>
                  <a:pt x="1038225" y="0"/>
                </a:cubicBezTo>
                <a:cubicBezTo>
                  <a:pt x="1051712" y="76773"/>
                  <a:pt x="1036241" y="149216"/>
                  <a:pt x="1038225" y="213290"/>
                </a:cubicBezTo>
                <a:cubicBezTo>
                  <a:pt x="878078" y="232134"/>
                  <a:pt x="755054" y="185573"/>
                  <a:pt x="519113" y="213290"/>
                </a:cubicBezTo>
                <a:cubicBezTo>
                  <a:pt x="283172" y="241007"/>
                  <a:pt x="241892" y="198622"/>
                  <a:pt x="0" y="213290"/>
                </a:cubicBezTo>
                <a:cubicBezTo>
                  <a:pt x="-7599" y="155727"/>
                  <a:pt x="19714" y="47400"/>
                  <a:pt x="0" y="0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0285830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199F52-9F17-43CD-BD9F-CFEC4AC5B128}"/>
              </a:ext>
            </a:extLst>
          </p:cNvPr>
          <p:cNvCxnSpPr>
            <a:cxnSpLocks/>
          </p:cNvCxnSpPr>
          <p:nvPr/>
        </p:nvCxnSpPr>
        <p:spPr bwMode="auto">
          <a:xfrm>
            <a:off x="271220" y="5122190"/>
            <a:ext cx="32158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F053AB-5A8C-4A57-AF7C-CCEAC816AA88}"/>
              </a:ext>
            </a:extLst>
          </p:cNvPr>
          <p:cNvCxnSpPr>
            <a:cxnSpLocks/>
          </p:cNvCxnSpPr>
          <p:nvPr/>
        </p:nvCxnSpPr>
        <p:spPr bwMode="auto">
          <a:xfrm>
            <a:off x="271220" y="5328834"/>
            <a:ext cx="32158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7202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person, holding, racket, young&#10;&#10;Description generated with very high confidence">
            <a:extLst>
              <a:ext uri="{FF2B5EF4-FFF2-40B4-BE49-F238E27FC236}">
                <a16:creationId xmlns:a16="http://schemas.microsoft.com/office/drawing/2014/main" id="{8F320CD6-66E6-49F2-A169-117F0A6BD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6" y="1135027"/>
            <a:ext cx="2937699" cy="29797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A9A2A-3D99-4B98-A230-763FD4C2A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5D53-70A5-481A-A9C1-1BBE86E8D6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03048" y="1131005"/>
            <a:ext cx="5038641" cy="5278663"/>
          </a:xfrm>
        </p:spPr>
        <p:txBody>
          <a:bodyPr/>
          <a:lstStyle/>
          <a:p>
            <a:pPr marL="323850" indent="-323850"/>
            <a:r>
              <a:rPr lang="en-US">
                <a:ea typeface="ＭＳ Ｐゴシック"/>
                <a:cs typeface="Arial"/>
              </a:rPr>
              <a:t>Real: Walker configuration</a:t>
            </a:r>
          </a:p>
          <a:p>
            <a:pPr marL="323850" indent="-323850"/>
            <a:r>
              <a:rPr lang="en-US">
                <a:ea typeface="ＭＳ Ｐゴシック"/>
                <a:cs typeface="Arial"/>
              </a:rPr>
              <a:t>Simplified: uniform</a:t>
            </a:r>
          </a:p>
          <a:p>
            <a:pPr lvl="1"/>
            <a:r>
              <a:rPr lang="en-US" sz="2000">
                <a:ea typeface="ＭＳ Ｐゴシック"/>
                <a:cs typeface="Arial"/>
              </a:rPr>
              <a:t>Overestimate number at equator, </a:t>
            </a:r>
            <a:br>
              <a:rPr lang="en-US" sz="2000">
                <a:ea typeface="ＭＳ Ｐゴシック"/>
                <a:cs typeface="Arial"/>
              </a:rPr>
            </a:br>
            <a:r>
              <a:rPr lang="en-US" sz="2000">
                <a:ea typeface="ＭＳ Ｐゴシック"/>
                <a:cs typeface="Arial"/>
              </a:rPr>
              <a:t>underestimate at high latitude</a:t>
            </a:r>
            <a:endParaRPr lang="en-US">
              <a:cs typeface="Arial"/>
            </a:endParaRPr>
          </a:p>
          <a:p>
            <a:pPr lvl="1"/>
            <a:r>
              <a:rPr lang="en-US" sz="2000">
                <a:ea typeface="ＭＳ Ｐゴシック"/>
                <a:cs typeface="Arial"/>
              </a:rPr>
              <a:t>No latitude dependency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700970-DC17-4A66-BB9C-76C369E3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  <a:cs typeface="Arial"/>
              </a:rPr>
              <a:t>Orbital distributions</a:t>
            </a:r>
            <a:endParaRPr lang="en-US"/>
          </a:p>
        </p:txBody>
      </p:sp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51C5D3EE-F220-42A5-9B8A-4574DF59C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68890"/>
            <a:ext cx="4106173" cy="2805291"/>
          </a:xfrm>
          <a:prstGeom prst="rect">
            <a:avLst/>
          </a:prstGeom>
        </p:spPr>
      </p:pic>
      <p:pic>
        <p:nvPicPr>
          <p:cNvPr id="10" name="Picture 10" descr="A picture containing blue, sitting, plate, table&#10;&#10;Description generated with very high confidence">
            <a:extLst>
              <a:ext uri="{FF2B5EF4-FFF2-40B4-BE49-F238E27FC236}">
                <a16:creationId xmlns:a16="http://schemas.microsoft.com/office/drawing/2014/main" id="{88F8246A-FE54-4444-8770-C4F606F9F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3" y="4105134"/>
            <a:ext cx="2422983" cy="22768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2E6667E-5787-4F2E-BD62-56FEE0D51158}"/>
              </a:ext>
            </a:extLst>
          </p:cNvPr>
          <p:cNvSpPr/>
          <p:nvPr/>
        </p:nvSpPr>
        <p:spPr bwMode="auto">
          <a:xfrm>
            <a:off x="357219" y="3972480"/>
            <a:ext cx="2606040" cy="25298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90000"/>
                </a:schemeClr>
              </a:gs>
              <a:gs pos="35000">
                <a:schemeClr val="accent1">
                  <a:lumMod val="1000"/>
                  <a:lumOff val="99000"/>
                  <a:alpha val="57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F152AA-20C8-4FA9-A1F5-2C73DA8854E5}"/>
              </a:ext>
            </a:extLst>
          </p:cNvPr>
          <p:cNvSpPr txBox="1"/>
          <p:nvPr/>
        </p:nvSpPr>
        <p:spPr>
          <a:xfrm>
            <a:off x="2562232" y="338756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DB4774-BBB1-4617-8BBA-22A9B48F305A}"/>
              </a:ext>
            </a:extLst>
          </p:cNvPr>
          <p:cNvSpPr txBox="1"/>
          <p:nvPr/>
        </p:nvSpPr>
        <p:spPr>
          <a:xfrm>
            <a:off x="2628917" y="599800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Simplified</a:t>
            </a:r>
          </a:p>
        </p:txBody>
      </p:sp>
    </p:spTree>
    <p:extLst>
      <p:ext uri="{BB962C8B-B14F-4D97-AF65-F5344CB8AC3E}">
        <p14:creationId xmlns:p14="http://schemas.microsoft.com/office/powerpoint/2010/main" val="109327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357D41-674D-489F-B49C-76410C33E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D1E9-8CD4-44D2-8D1A-E176BE778A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2696" y="1085544"/>
            <a:ext cx="5218688" cy="1815337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ea typeface="ＭＳ Ｐゴシック"/>
                <a:cs typeface="Arial"/>
              </a:rPr>
              <a:t>Satellite must be </a:t>
            </a:r>
            <a:endParaRPr lang="en-US" sz="2000"/>
          </a:p>
          <a:p>
            <a:pPr marL="323850" indent="-323850"/>
            <a:r>
              <a:rPr lang="en-US" sz="2000">
                <a:ea typeface="ＭＳ Ｐゴシック"/>
                <a:cs typeface="Arial"/>
              </a:rPr>
              <a:t>Above horizon to be visible</a:t>
            </a:r>
          </a:p>
          <a:p>
            <a:pPr marL="323850" indent="-323850"/>
            <a:r>
              <a:rPr lang="en-US" sz="2000">
                <a:ea typeface="ＭＳ Ｐゴシック"/>
                <a:cs typeface="Arial"/>
              </a:rPr>
              <a:t>Above z=60deg to be observable</a:t>
            </a:r>
            <a:endParaRPr lang="en-US" sz="2000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A20351-3E3E-4BBE-B7B0-DCA83A00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  <a:cs typeface="Arial"/>
              </a:rPr>
              <a:t>Satellite in range</a:t>
            </a:r>
            <a:endParaRPr lang="en-US"/>
          </a:p>
        </p:txBody>
      </p:sp>
      <p:pic>
        <p:nvPicPr>
          <p:cNvPr id="12" name="Picture 12" descr="A close up of a receipt&#10;&#10;Description generated with high confidence">
            <a:extLst>
              <a:ext uri="{FF2B5EF4-FFF2-40B4-BE49-F238E27FC236}">
                <a16:creationId xmlns:a16="http://schemas.microsoft.com/office/drawing/2014/main" id="{7E77A65D-0D06-4B2C-AB79-9D442EF11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153" y="2849348"/>
            <a:ext cx="4006585" cy="355230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90C6EA2-F601-4C98-8B88-21D3B80B3DB4}"/>
              </a:ext>
            </a:extLst>
          </p:cNvPr>
          <p:cNvSpPr/>
          <p:nvPr/>
        </p:nvSpPr>
        <p:spPr bwMode="auto">
          <a:xfrm rot="2743476">
            <a:off x="6075497" y="1231212"/>
            <a:ext cx="2067560" cy="1524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Tiny fraction is in range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7DC512-6499-499D-B18F-D3C80E57E1D5}"/>
              </a:ext>
            </a:extLst>
          </p:cNvPr>
          <p:cNvGrpSpPr/>
          <p:nvPr/>
        </p:nvGrpSpPr>
        <p:grpSpPr>
          <a:xfrm>
            <a:off x="215816" y="2419347"/>
            <a:ext cx="4704583" cy="5268628"/>
            <a:chOff x="215816" y="2419347"/>
            <a:chExt cx="4704583" cy="52686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67573F6-F5C9-4E9B-B915-F1D27F7E3404}"/>
                </a:ext>
              </a:extLst>
            </p:cNvPr>
            <p:cNvGrpSpPr/>
            <p:nvPr/>
          </p:nvGrpSpPr>
          <p:grpSpPr>
            <a:xfrm>
              <a:off x="215816" y="2419347"/>
              <a:ext cx="4704583" cy="5268628"/>
              <a:chOff x="215816" y="2419347"/>
              <a:chExt cx="4704583" cy="526862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C68DEE4-2DC7-4FBD-84D8-C82252900F87}"/>
                  </a:ext>
                </a:extLst>
              </p:cNvPr>
              <p:cNvGrpSpPr/>
              <p:nvPr/>
            </p:nvGrpSpPr>
            <p:grpSpPr>
              <a:xfrm>
                <a:off x="215816" y="2492375"/>
                <a:ext cx="4704583" cy="5195600"/>
                <a:chOff x="31333" y="2492375"/>
                <a:chExt cx="4704583" cy="519560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030201D4-05FD-4A79-8883-D2DB6071AAE7}"/>
                    </a:ext>
                  </a:extLst>
                </p:cNvPr>
                <p:cNvGrpSpPr/>
                <p:nvPr/>
              </p:nvGrpSpPr>
              <p:grpSpPr>
                <a:xfrm>
                  <a:off x="31333" y="3200400"/>
                  <a:ext cx="4704583" cy="4487575"/>
                  <a:chOff x="422695" y="2712284"/>
                  <a:chExt cx="6288656" cy="5998579"/>
                </a:xfrm>
              </p:grpSpPr>
              <p:pic>
                <p:nvPicPr>
                  <p:cNvPr id="10" name="Picture 10" descr="A close up of a map&#10;&#10;Description generated with very high confidence">
                    <a:extLst>
                      <a:ext uri="{FF2B5EF4-FFF2-40B4-BE49-F238E27FC236}">
                        <a16:creationId xmlns:a16="http://schemas.microsoft.com/office/drawing/2014/main" id="{06861F82-3AE6-4BA8-9677-C3AAA31034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22695" y="2712284"/>
                    <a:ext cx="6288656" cy="3740904"/>
                  </a:xfrm>
                  <a:prstGeom prst="rect">
                    <a:avLst/>
                  </a:prstGeom>
                </p:spPr>
              </p:pic>
              <p:sp>
                <p:nvSpPr>
                  <p:cNvPr id="9" name="Chord 8">
                    <a:extLst>
                      <a:ext uri="{FF2B5EF4-FFF2-40B4-BE49-F238E27FC236}">
                        <a16:creationId xmlns:a16="http://schemas.microsoft.com/office/drawing/2014/main" id="{4EE99FBB-A3A1-4814-AAAD-60AE96A936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77240" y="3279612"/>
                    <a:ext cx="5515276" cy="5431251"/>
                  </a:xfrm>
                  <a:prstGeom prst="chord">
                    <a:avLst>
                      <a:gd name="adj1" fmla="val 13747650"/>
                      <a:gd name="adj2" fmla="val 18665853"/>
                    </a:avLst>
                  </a:prstGeom>
                  <a:solidFill>
                    <a:srgbClr val="3A6CB4">
                      <a:alpha val="14118"/>
                    </a:srgb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1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" name="Chord 10">
                    <a:extLst>
                      <a:ext uri="{FF2B5EF4-FFF2-40B4-BE49-F238E27FC236}">
                        <a16:creationId xmlns:a16="http://schemas.microsoft.com/office/drawing/2014/main" id="{E11E9383-B671-47AF-8043-9D17659F9E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77240" y="3279611"/>
                    <a:ext cx="5471160" cy="5431251"/>
                  </a:xfrm>
                  <a:prstGeom prst="chord">
                    <a:avLst>
                      <a:gd name="adj1" fmla="val 14805998"/>
                      <a:gd name="adj2" fmla="val 17620746"/>
                    </a:avLst>
                  </a:prstGeom>
                  <a:solidFill>
                    <a:srgbClr val="3A6CB4">
                      <a:alpha val="38039"/>
                    </a:srgb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1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05BF081-0AA0-45C2-BADC-608FD52B4A86}"/>
                    </a:ext>
                  </a:extLst>
                </p:cNvPr>
                <p:cNvSpPr/>
                <p:nvPr/>
              </p:nvSpPr>
              <p:spPr bwMode="auto">
                <a:xfrm>
                  <a:off x="676275" y="2492375"/>
                  <a:ext cx="1666875" cy="930275"/>
                </a:xfrm>
                <a:custGeom>
                  <a:avLst/>
                  <a:gdLst>
                    <a:gd name="connsiteX0" fmla="*/ 1666875 w 1666875"/>
                    <a:gd name="connsiteY0" fmla="*/ 0 h 930275"/>
                    <a:gd name="connsiteX1" fmla="*/ 1006475 w 1666875"/>
                    <a:gd name="connsiteY1" fmla="*/ 120650 h 930275"/>
                    <a:gd name="connsiteX2" fmla="*/ 434975 w 1666875"/>
                    <a:gd name="connsiteY2" fmla="*/ 419100 h 930275"/>
                    <a:gd name="connsiteX3" fmla="*/ 0 w 1666875"/>
                    <a:gd name="connsiteY3" fmla="*/ 930275 h 930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6875" h="930275">
                      <a:moveTo>
                        <a:pt x="1666875" y="0"/>
                      </a:moveTo>
                      <a:cubicBezTo>
                        <a:pt x="1439333" y="25400"/>
                        <a:pt x="1211792" y="50800"/>
                        <a:pt x="1006475" y="120650"/>
                      </a:cubicBezTo>
                      <a:cubicBezTo>
                        <a:pt x="801158" y="190500"/>
                        <a:pt x="602721" y="284163"/>
                        <a:pt x="434975" y="419100"/>
                      </a:cubicBezTo>
                      <a:cubicBezTo>
                        <a:pt x="267229" y="554038"/>
                        <a:pt x="57150" y="860954"/>
                        <a:pt x="0" y="930275"/>
                      </a:cubicBezTo>
                    </a:path>
                  </a:pathLst>
                </a:custGeom>
                <a:noFill/>
                <a:ln w="349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5E9F970-C1EA-46B0-86DD-F1D11FD06527}"/>
                    </a:ext>
                  </a:extLst>
                </p:cNvPr>
                <p:cNvCxnSpPr>
                  <a:cxnSpLocks/>
                  <a:endCxn id="9" idx="2"/>
                </p:cNvCxnSpPr>
                <p:nvPr/>
              </p:nvCxnSpPr>
              <p:spPr bwMode="auto">
                <a:xfrm>
                  <a:off x="207169" y="3233178"/>
                  <a:ext cx="2155479" cy="87955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D60D63A-D75C-4A4D-BA63-3F2881967749}"/>
                    </a:ext>
                  </a:extLst>
                </p:cNvPr>
                <p:cNvSpPr txBox="1"/>
                <p:nvPr/>
              </p:nvSpPr>
              <p:spPr>
                <a:xfrm>
                  <a:off x="1263629" y="2678972"/>
                  <a:ext cx="10695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Zenithal </a:t>
                  </a:r>
                </a:p>
                <a:p>
                  <a:r>
                    <a:rPr lang="en-US">
                      <a:solidFill>
                        <a:srgbClr val="FF0000"/>
                      </a:solidFill>
                    </a:rPr>
                    <a:t>distance</a:t>
                  </a:r>
                </a:p>
              </p:txBody>
            </p: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9BF37C9-B3F2-4AAD-A9C4-6051B84C1C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529125" y="2419347"/>
                <a:ext cx="1" cy="87153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709D3-9A94-41CC-8411-5542D2FF4EE6}"/>
                </a:ext>
              </a:extLst>
            </p:cNvPr>
            <p:cNvSpPr/>
            <p:nvPr/>
          </p:nvSpPr>
          <p:spPr bwMode="auto">
            <a:xfrm>
              <a:off x="681454" y="3429000"/>
              <a:ext cx="187325" cy="673100"/>
            </a:xfrm>
            <a:custGeom>
              <a:avLst/>
              <a:gdLst>
                <a:gd name="connsiteX0" fmla="*/ 0 w 161925"/>
                <a:gd name="connsiteY0" fmla="*/ 647700 h 647700"/>
                <a:gd name="connsiteX1" fmla="*/ 19050 w 161925"/>
                <a:gd name="connsiteY1" fmla="*/ 422275 h 647700"/>
                <a:gd name="connsiteX2" fmla="*/ 66675 w 161925"/>
                <a:gd name="connsiteY2" fmla="*/ 241300 h 647700"/>
                <a:gd name="connsiteX3" fmla="*/ 161925 w 161925"/>
                <a:gd name="connsiteY3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647700">
                  <a:moveTo>
                    <a:pt x="0" y="647700"/>
                  </a:moveTo>
                  <a:cubicBezTo>
                    <a:pt x="3968" y="568854"/>
                    <a:pt x="7937" y="490008"/>
                    <a:pt x="19050" y="422275"/>
                  </a:cubicBezTo>
                  <a:cubicBezTo>
                    <a:pt x="30163" y="354542"/>
                    <a:pt x="42863" y="311679"/>
                    <a:pt x="66675" y="241300"/>
                  </a:cubicBezTo>
                  <a:cubicBezTo>
                    <a:pt x="90488" y="170921"/>
                    <a:pt x="126206" y="85460"/>
                    <a:pt x="161925" y="0"/>
                  </a:cubicBezTo>
                </a:path>
              </a:pathLst>
            </a:cu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44580E-8FE0-43C4-AE12-AA011AB01B27}"/>
              </a:ext>
            </a:extLst>
          </p:cNvPr>
          <p:cNvSpPr txBox="1"/>
          <p:nvPr/>
        </p:nvSpPr>
        <p:spPr>
          <a:xfrm>
            <a:off x="-58068" y="3362005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</a:rPr>
              <a:t>Elevation</a:t>
            </a:r>
          </a:p>
        </p:txBody>
      </p:sp>
    </p:spTree>
    <p:extLst>
      <p:ext uri="{BB962C8B-B14F-4D97-AF65-F5344CB8AC3E}">
        <p14:creationId xmlns:p14="http://schemas.microsoft.com/office/powerpoint/2010/main" val="5761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A picture containing indoor, table, sitting, bowl&#10;&#10;Description generated with very high confidence">
            <a:extLst>
              <a:ext uri="{FF2B5EF4-FFF2-40B4-BE49-F238E27FC236}">
                <a16:creationId xmlns:a16="http://schemas.microsoft.com/office/drawing/2014/main" id="{8B79CB9C-D580-4D86-8B5E-262C70B6620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803345" y="1555148"/>
            <a:ext cx="5278663" cy="527866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2B606C-A667-4CDF-A625-21C76486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7AC5B4-BF1B-40AF-9523-8EDDBB52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A73F2B-F587-4ED9-9CF4-DB62129FC310}"/>
              </a:ext>
            </a:extLst>
          </p:cNvPr>
          <p:cNvSpPr/>
          <p:nvPr/>
        </p:nvSpPr>
        <p:spPr bwMode="auto">
          <a:xfrm>
            <a:off x="3865336" y="1604075"/>
            <a:ext cx="5220000" cy="52142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FDA275-0351-4995-A725-136815FC6BB6}"/>
              </a:ext>
            </a:extLst>
          </p:cNvPr>
          <p:cNvSpPr/>
          <p:nvPr/>
        </p:nvSpPr>
        <p:spPr bwMode="auto">
          <a:xfrm>
            <a:off x="4675336" y="2411194"/>
            <a:ext cx="3600000" cy="3600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0D824-5D38-4240-998A-72C15E4E7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92771" cy="540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925886-AF10-448B-8E42-C88752BC6816}"/>
              </a:ext>
            </a:extLst>
          </p:cNvPr>
          <p:cNvSpPr txBox="1"/>
          <p:nvPr/>
        </p:nvSpPr>
        <p:spPr>
          <a:xfrm>
            <a:off x="0" y="5376470"/>
            <a:ext cx="2589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Tunk Tezel TWAN.org</a:t>
            </a:r>
            <a:br>
              <a:rPr lang="en-US" sz="14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(it’s a distant freeway junction)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E4682F-DA43-4E0D-8EFA-2F6A5383E084}"/>
              </a:ext>
            </a:extLst>
          </p:cNvPr>
          <p:cNvSpPr txBox="1"/>
          <p:nvPr/>
        </p:nvSpPr>
        <p:spPr>
          <a:xfrm>
            <a:off x="2251863" y="6181288"/>
            <a:ext cx="1593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ESO VLT Paranal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272B99-68FE-4993-B228-132713D2DD3B}"/>
              </a:ext>
            </a:extLst>
          </p:cNvPr>
          <p:cNvSpPr txBox="1"/>
          <p:nvPr/>
        </p:nvSpPr>
        <p:spPr>
          <a:xfrm>
            <a:off x="2353858" y="78311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z=60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3DC68F-A4E1-420B-B7D1-13328FF75996}"/>
              </a:ext>
            </a:extLst>
          </p:cNvPr>
          <p:cNvSpPr txBox="1"/>
          <p:nvPr/>
        </p:nvSpPr>
        <p:spPr>
          <a:xfrm>
            <a:off x="6073629" y="236057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z=60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FCA433-8488-4C45-9057-39E53C746475}"/>
              </a:ext>
            </a:extLst>
          </p:cNvPr>
          <p:cNvSpPr txBox="1"/>
          <p:nvPr/>
        </p:nvSpPr>
        <p:spPr>
          <a:xfrm>
            <a:off x="2343099" y="15286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z=80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460A1E-614C-4EB1-A8DB-6060989863D2}"/>
              </a:ext>
            </a:extLst>
          </p:cNvPr>
          <p:cNvSpPr txBox="1"/>
          <p:nvPr/>
        </p:nvSpPr>
        <p:spPr>
          <a:xfrm>
            <a:off x="6060805" y="210750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e=30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9F7E87-469B-4BD3-A2B1-123B806B2B1B}"/>
              </a:ext>
            </a:extLst>
          </p:cNvPr>
          <p:cNvGrpSpPr/>
          <p:nvPr/>
        </p:nvGrpSpPr>
        <p:grpSpPr>
          <a:xfrm>
            <a:off x="77490" y="-2"/>
            <a:ext cx="5400000" cy="5400000"/>
            <a:chOff x="77490" y="-2"/>
            <a:chExt cx="5400000" cy="540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0D877A4-C89F-4AF1-9A8D-B0331E449E8E}"/>
                </a:ext>
              </a:extLst>
            </p:cNvPr>
            <p:cNvSpPr/>
            <p:nvPr/>
          </p:nvSpPr>
          <p:spPr bwMode="auto">
            <a:xfrm>
              <a:off x="77490" y="-2"/>
              <a:ext cx="5400000" cy="5400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C7C607-0A40-45D9-83A1-8C6E8BB92897}"/>
                </a:ext>
              </a:extLst>
            </p:cNvPr>
            <p:cNvSpPr/>
            <p:nvPr/>
          </p:nvSpPr>
          <p:spPr bwMode="auto">
            <a:xfrm>
              <a:off x="384875" y="307380"/>
              <a:ext cx="4788000" cy="4788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362D841-9AF4-4D18-8A3E-E8F5ADCAE374}"/>
                </a:ext>
              </a:extLst>
            </p:cNvPr>
            <p:cNvSpPr/>
            <p:nvPr/>
          </p:nvSpPr>
          <p:spPr bwMode="auto">
            <a:xfrm>
              <a:off x="614767" y="630265"/>
              <a:ext cx="4212000" cy="4212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744AC1-4882-4E68-9CD1-65845C333354}"/>
                </a:ext>
              </a:extLst>
            </p:cNvPr>
            <p:cNvSpPr/>
            <p:nvPr/>
          </p:nvSpPr>
          <p:spPr bwMode="auto">
            <a:xfrm>
              <a:off x="922147" y="929903"/>
              <a:ext cx="3600000" cy="3600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0E080B0-C5AA-4B14-9631-A28A74B9C985}"/>
              </a:ext>
            </a:extLst>
          </p:cNvPr>
          <p:cNvSpPr txBox="1"/>
          <p:nvPr/>
        </p:nvSpPr>
        <p:spPr>
          <a:xfrm>
            <a:off x="2334123" y="49539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z=70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AB8F4A-00F7-4427-9643-97B46F89A09D}"/>
              </a:ext>
            </a:extLst>
          </p:cNvPr>
          <p:cNvSpPr txBox="1"/>
          <p:nvPr/>
        </p:nvSpPr>
        <p:spPr>
          <a:xfrm>
            <a:off x="2328490" y="-10305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z=90</a:t>
            </a:r>
          </a:p>
        </p:txBody>
      </p:sp>
    </p:spTree>
    <p:extLst>
      <p:ext uri="{BB962C8B-B14F-4D97-AF65-F5344CB8AC3E}">
        <p14:creationId xmlns:p14="http://schemas.microsoft.com/office/powerpoint/2010/main" val="408685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03BF1830-748B-4EF6-ABBB-8DE323B7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3" y="3200400"/>
            <a:ext cx="4704583" cy="2798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801997-55B0-470F-BD24-BF9DB909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850" y="3429000"/>
            <a:ext cx="3566469" cy="27556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B50282-0407-47CF-B290-48CD67D02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B8650-6D12-42F5-A5E0-3E3AB59EA9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1131006"/>
            <a:ext cx="8317706" cy="1283424"/>
          </a:xfrm>
        </p:spPr>
        <p:txBody>
          <a:bodyPr/>
          <a:lstStyle/>
          <a:p>
            <a:pPr lvl="1"/>
            <a:r>
              <a:rPr lang="en-US">
                <a:ea typeface="ＭＳ Ｐゴシック"/>
              </a:rPr>
              <a:t>Satellite must be illuminated by the Sun</a:t>
            </a:r>
          </a:p>
          <a:p>
            <a:pPr lvl="2"/>
            <a:r>
              <a:rPr lang="en-US">
                <a:ea typeface="ＭＳ Ｐゴシック"/>
              </a:rPr>
              <a:t>Not in Earth’s shadow</a:t>
            </a:r>
          </a:p>
          <a:p>
            <a:pPr lvl="1"/>
            <a:r>
              <a:rPr lang="en-US">
                <a:ea typeface="ＭＳ Ｐゴシック"/>
              </a:rPr>
              <a:t>Function of elevation of Sun below the horizon</a:t>
            </a:r>
            <a:endParaRPr lang="en-US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BC92D4-22D5-4657-A1E0-C3527EE0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of visible satellites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F04A9B-A4DF-4305-8F6C-210E0A3437A0}"/>
              </a:ext>
            </a:extLst>
          </p:cNvPr>
          <p:cNvCxnSpPr>
            <a:cxnSpLocks/>
          </p:cNvCxnSpPr>
          <p:nvPr/>
        </p:nvCxnSpPr>
        <p:spPr bwMode="auto">
          <a:xfrm flipV="1">
            <a:off x="6483207" y="3640395"/>
            <a:ext cx="1607820" cy="17983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FE8303-489D-4E35-9D1D-D00FDDFE32CA}"/>
              </a:ext>
            </a:extLst>
          </p:cNvPr>
          <p:cNvGrpSpPr/>
          <p:nvPr/>
        </p:nvGrpSpPr>
        <p:grpSpPr>
          <a:xfrm>
            <a:off x="174199" y="3122322"/>
            <a:ext cx="4942076" cy="2484670"/>
            <a:chOff x="92476" y="3121043"/>
            <a:chExt cx="4942076" cy="24846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06B589-129D-43F4-93AC-C6D9365F9A35}"/>
                </a:ext>
              </a:extLst>
            </p:cNvPr>
            <p:cNvSpPr/>
            <p:nvPr/>
          </p:nvSpPr>
          <p:spPr bwMode="auto">
            <a:xfrm rot="570345">
              <a:off x="92476" y="3942499"/>
              <a:ext cx="2399145" cy="1663214"/>
            </a:xfrm>
            <a:prstGeom prst="rect">
              <a:avLst/>
            </a:prstGeom>
            <a:solidFill>
              <a:srgbClr val="000000">
                <a:alpha val="3411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4147461-0247-43A6-80B1-3D19C19C8FFD}"/>
                </a:ext>
              </a:extLst>
            </p:cNvPr>
            <p:cNvSpPr/>
            <p:nvPr/>
          </p:nvSpPr>
          <p:spPr bwMode="auto">
            <a:xfrm rot="562683">
              <a:off x="2516605" y="4288978"/>
              <a:ext cx="2196192" cy="1123627"/>
            </a:xfrm>
            <a:prstGeom prst="rect">
              <a:avLst/>
            </a:prstGeom>
            <a:solidFill>
              <a:srgbClr val="FFC000">
                <a:alpha val="23137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52980E-FC10-45E4-B574-66D6E3188F4D}"/>
                </a:ext>
              </a:extLst>
            </p:cNvPr>
            <p:cNvSpPr/>
            <p:nvPr/>
          </p:nvSpPr>
          <p:spPr bwMode="auto">
            <a:xfrm rot="562683">
              <a:off x="304072" y="3121043"/>
              <a:ext cx="4620406" cy="1021479"/>
            </a:xfrm>
            <a:prstGeom prst="rect">
              <a:avLst/>
            </a:prstGeom>
            <a:solidFill>
              <a:srgbClr val="FFC000">
                <a:alpha val="23137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Sun 16">
              <a:extLst>
                <a:ext uri="{FF2B5EF4-FFF2-40B4-BE49-F238E27FC236}">
                  <a16:creationId xmlns:a16="http://schemas.microsoft.com/office/drawing/2014/main" id="{383C0729-FEA8-4107-9D79-AF7FD6FDE736}"/>
                </a:ext>
              </a:extLst>
            </p:cNvPr>
            <p:cNvSpPr/>
            <p:nvPr/>
          </p:nvSpPr>
          <p:spPr bwMode="auto">
            <a:xfrm>
              <a:off x="4635837" y="4268944"/>
              <a:ext cx="398715" cy="349253"/>
            </a:xfrm>
            <a:prstGeom prst="sun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2D00F7-FE8D-48C8-877D-E203FDC00784}"/>
              </a:ext>
            </a:extLst>
          </p:cNvPr>
          <p:cNvGrpSpPr/>
          <p:nvPr/>
        </p:nvGrpSpPr>
        <p:grpSpPr>
          <a:xfrm>
            <a:off x="677193" y="3285900"/>
            <a:ext cx="4457873" cy="2276781"/>
            <a:chOff x="677193" y="3285900"/>
            <a:chExt cx="4457873" cy="22767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220AA6-5748-48DE-87CC-ACE7B4C7BE27}"/>
                </a:ext>
              </a:extLst>
            </p:cNvPr>
            <p:cNvSpPr/>
            <p:nvPr/>
          </p:nvSpPr>
          <p:spPr bwMode="auto">
            <a:xfrm rot="2561554">
              <a:off x="677193" y="3310073"/>
              <a:ext cx="1867551" cy="1935700"/>
            </a:xfrm>
            <a:prstGeom prst="rect">
              <a:avLst/>
            </a:prstGeom>
            <a:solidFill>
              <a:srgbClr val="000000">
                <a:alpha val="3411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9EB29C-348A-4BFC-A7BF-3C975BFE8697}"/>
                </a:ext>
              </a:extLst>
            </p:cNvPr>
            <p:cNvSpPr/>
            <p:nvPr/>
          </p:nvSpPr>
          <p:spPr bwMode="auto">
            <a:xfrm rot="2535864">
              <a:off x="1435400" y="3285900"/>
              <a:ext cx="3699666" cy="1021479"/>
            </a:xfrm>
            <a:prstGeom prst="rect">
              <a:avLst/>
            </a:prstGeom>
            <a:solidFill>
              <a:srgbClr val="FFC000">
                <a:alpha val="23137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Sun 15">
              <a:extLst>
                <a:ext uri="{FF2B5EF4-FFF2-40B4-BE49-F238E27FC236}">
                  <a16:creationId xmlns:a16="http://schemas.microsoft.com/office/drawing/2014/main" id="{D589DC08-06A2-43AF-B11C-B70BFD614D05}"/>
                </a:ext>
              </a:extLst>
            </p:cNvPr>
            <p:cNvSpPr/>
            <p:nvPr/>
          </p:nvSpPr>
          <p:spPr bwMode="auto">
            <a:xfrm>
              <a:off x="4258460" y="5213428"/>
              <a:ext cx="398715" cy="349253"/>
            </a:xfrm>
            <a:prstGeom prst="sun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166765-28E6-4651-B5B8-FCC78DCEAD6F}"/>
                </a:ext>
              </a:extLst>
            </p:cNvPr>
            <p:cNvSpPr/>
            <p:nvPr/>
          </p:nvSpPr>
          <p:spPr bwMode="auto">
            <a:xfrm rot="2535864">
              <a:off x="2620791" y="4742890"/>
              <a:ext cx="1756884" cy="679010"/>
            </a:xfrm>
            <a:prstGeom prst="rect">
              <a:avLst/>
            </a:prstGeom>
            <a:solidFill>
              <a:srgbClr val="FFC000">
                <a:alpha val="23137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Chord 13">
            <a:extLst>
              <a:ext uri="{FF2B5EF4-FFF2-40B4-BE49-F238E27FC236}">
                <a16:creationId xmlns:a16="http://schemas.microsoft.com/office/drawing/2014/main" id="{CEE61A27-D93D-4561-9E39-C163DA9D56F0}"/>
              </a:ext>
            </a:extLst>
          </p:cNvPr>
          <p:cNvSpPr/>
          <p:nvPr/>
        </p:nvSpPr>
        <p:spPr bwMode="auto">
          <a:xfrm>
            <a:off x="781049" y="4107051"/>
            <a:ext cx="3114675" cy="3091912"/>
          </a:xfrm>
          <a:prstGeom prst="chord">
            <a:avLst>
              <a:gd name="adj1" fmla="val 10105089"/>
              <a:gd name="adj2" fmla="val 6580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193C36-3E70-4D62-99D5-C53E6691871E}"/>
              </a:ext>
            </a:extLst>
          </p:cNvPr>
          <p:cNvSpPr txBox="1"/>
          <p:nvPr/>
        </p:nvSpPr>
        <p:spPr>
          <a:xfrm>
            <a:off x="7688580" y="461947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Real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F98D7D-C65A-40A0-B883-2632CFE20996}"/>
              </a:ext>
            </a:extLst>
          </p:cNvPr>
          <p:cNvSpPr txBox="1"/>
          <p:nvPr/>
        </p:nvSpPr>
        <p:spPr>
          <a:xfrm>
            <a:off x="6286500" y="387858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Simplified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569BAB0-E385-4347-9F51-0CEB541D03C3}"/>
              </a:ext>
            </a:extLst>
          </p:cNvPr>
          <p:cNvCxnSpPr>
            <a:cxnSpLocks/>
          </p:cNvCxnSpPr>
          <p:nvPr/>
        </p:nvCxnSpPr>
        <p:spPr bwMode="auto">
          <a:xfrm>
            <a:off x="8060074" y="3654681"/>
            <a:ext cx="50528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E84D6A-B9F4-497F-BF58-AAA9841CB3CB}"/>
              </a:ext>
            </a:extLst>
          </p:cNvPr>
          <p:cNvCxnSpPr>
            <a:cxnSpLocks/>
          </p:cNvCxnSpPr>
          <p:nvPr/>
        </p:nvCxnSpPr>
        <p:spPr bwMode="auto">
          <a:xfrm>
            <a:off x="5977921" y="5435796"/>
            <a:ext cx="50528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1574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F2084C7-55CF-49DD-AC72-15841BFA7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1129810"/>
            <a:ext cx="5370512" cy="35665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BCB95D-EF29-42D2-A130-E75EA265B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71FF1-3504-4BE6-8619-F4345AD412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314" y="1337380"/>
            <a:ext cx="8271750" cy="507228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ea typeface="ＭＳ Ｐゴシック"/>
              </a:rPr>
              <a:t>Simplified:</a:t>
            </a:r>
          </a:p>
          <a:p>
            <a:pPr marL="0" indent="0">
              <a:buNone/>
            </a:pPr>
            <a:r>
              <a:rPr lang="en-US">
                <a:ea typeface="ＭＳ Ｐゴシック"/>
              </a:rPr>
              <a:t>Spherical satellites...</a:t>
            </a:r>
            <a:endParaRPr lang="en-US">
              <a:cs typeface="Arial"/>
            </a:endParaRPr>
          </a:p>
          <a:p>
            <a:pPr lvl="1"/>
            <a:r>
              <a:rPr lang="en-US">
                <a:ea typeface="ＭＳ Ｐゴシック"/>
              </a:rPr>
              <a:t>Geometric diffusion</a:t>
            </a:r>
            <a:endParaRPr lang="en-US"/>
          </a:p>
          <a:p>
            <a:pPr lvl="1"/>
            <a:r>
              <a:rPr lang="en-US">
                <a:ea typeface="ＭＳ Ｐゴシック"/>
              </a:rPr>
              <a:t>Solar phase </a:t>
            </a:r>
            <a:r>
              <a:rPr lang="en-US">
                <a:ea typeface="ＭＳ Ｐゴシック"/>
                <a:sym typeface="Symbol" panose="05050102010706020507" pitchFamily="18" charset="2"/>
              </a:rPr>
              <a:t></a:t>
            </a:r>
            <a:r>
              <a:rPr lang="en-US">
                <a:ea typeface="ＭＳ Ｐゴシック"/>
              </a:rPr>
              <a:t> function:</a:t>
            </a:r>
            <a:br>
              <a:rPr lang="en-US">
                <a:ea typeface="ＭＳ Ｐゴシック"/>
                <a:cs typeface="+mn-lt"/>
              </a:rPr>
            </a:br>
            <a:r>
              <a:rPr lang="en-US">
                <a:ea typeface="ＭＳ Ｐゴシック"/>
              </a:rPr>
              <a:t>geometrical (sphere)</a:t>
            </a:r>
            <a:endParaRPr lang="en-US">
              <a:cs typeface="Arial"/>
            </a:endParaRPr>
          </a:p>
          <a:p>
            <a:pPr lvl="1"/>
            <a:r>
              <a:rPr lang="en-US">
                <a:ea typeface="ＭＳ Ｐゴシック"/>
              </a:rPr>
              <a:t>Albedo and radius:</a:t>
            </a:r>
            <a:endParaRPr lang="en-US">
              <a:ea typeface="ＭＳ Ｐゴシック"/>
              <a:cs typeface="Arial"/>
            </a:endParaRPr>
          </a:p>
          <a:p>
            <a:pPr lvl="2"/>
            <a:r>
              <a:rPr lang="en-US">
                <a:ea typeface="ＭＳ Ｐゴシック"/>
              </a:rPr>
              <a:t>Known satellites</a:t>
            </a:r>
            <a:endParaRPr lang="en-US">
              <a:ea typeface="ＭＳ Ｐゴシック"/>
              <a:cs typeface="Arial"/>
            </a:endParaRPr>
          </a:p>
          <a:p>
            <a:pPr lvl="2"/>
            <a:r>
              <a:rPr lang="en-US">
                <a:ea typeface="ＭＳ Ｐゴシック"/>
              </a:rPr>
              <a:t>Measurements of </a:t>
            </a:r>
            <a:r>
              <a:rPr lang="en-US" err="1">
                <a:ea typeface="ＭＳ Ｐゴシック"/>
              </a:rPr>
              <a:t>Starlink</a:t>
            </a:r>
            <a:r>
              <a:rPr lang="en-US">
                <a:ea typeface="ＭＳ Ｐゴシック"/>
              </a:rPr>
              <a:t> ~V=5</a:t>
            </a:r>
            <a:endParaRPr lang="en-US">
              <a:ea typeface="ＭＳ Ｐゴシック"/>
              <a:cs typeface="Arial"/>
            </a:endParaRPr>
          </a:p>
          <a:p>
            <a:pPr marL="914400" lvl="2" indent="0">
              <a:buNone/>
            </a:pPr>
            <a:r>
              <a:rPr lang="en-US">
                <a:ea typeface="ＭＳ Ｐゴシック"/>
                <a:sym typeface="Wingdings" panose="05000000000000000000" pitchFamily="2" charset="2"/>
              </a:rPr>
              <a:t>Radius = 1m, albedo = 0.25</a:t>
            </a:r>
            <a:endParaRPr lang="en-US">
              <a:ea typeface="ＭＳ Ｐゴシック"/>
              <a:cs typeface="Arial"/>
            </a:endParaRPr>
          </a:p>
          <a:p>
            <a:pPr lvl="2">
              <a:buFont typeface="Wingdings" panose="05000000000000000000" pitchFamily="2" charset="2"/>
              <a:buChar char="è"/>
            </a:pPr>
            <a:r>
              <a:rPr lang="en-US" err="1">
                <a:ea typeface="ＭＳ Ｐゴシック"/>
                <a:sym typeface="Wingdings" panose="05000000000000000000" pitchFamily="2" charset="2"/>
              </a:rPr>
              <a:t>Starlink</a:t>
            </a:r>
            <a:r>
              <a:rPr lang="en-US">
                <a:ea typeface="ＭＳ Ｐゴシック"/>
                <a:sym typeface="Wingdings" panose="05000000000000000000" pitchFamily="2" charset="2"/>
              </a:rPr>
              <a:t> 550:  mag= 4.2 at zenith, 5.9 at elevation 30</a:t>
            </a:r>
            <a:r>
              <a:rPr lang="en-US">
                <a:ea typeface="ＭＳ Ｐゴシック"/>
                <a:sym typeface="Symbol" panose="05050102010706020507" pitchFamily="18" charset="2"/>
              </a:rPr>
              <a:t></a:t>
            </a:r>
            <a:endParaRPr lang="en-US">
              <a:ea typeface="ＭＳ Ｐゴシック"/>
              <a:cs typeface="Arial"/>
            </a:endParaRPr>
          </a:p>
          <a:p>
            <a:pPr lvl="1"/>
            <a:r>
              <a:rPr lang="en-US">
                <a:ea typeface="ＭＳ Ｐゴシック"/>
              </a:rPr>
              <a:t>  </a:t>
            </a:r>
          </a:p>
          <a:p>
            <a:pPr lvl="2"/>
            <a:endParaRPr lang="en-US" sz="1000">
              <a:ea typeface="ＭＳ Ｐゴシック"/>
            </a:endParaRPr>
          </a:p>
          <a:p>
            <a:pPr marL="914400" lvl="2" indent="0">
              <a:buNone/>
            </a:pPr>
            <a:r>
              <a:rPr lang="en-US" sz="1000">
                <a:ea typeface="ＭＳ Ｐゴシック"/>
              </a:rPr>
              <a:t>(standard equation for asteroids and such)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5D02B0-DD16-47C5-A6EA-F90B5493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Magnitude of the Satellites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4B169FA-BA07-4FD4-A2E7-0D2A492A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65" y="5350682"/>
            <a:ext cx="5359984" cy="5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4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EB7E974F-31FD-4109-A74C-5B738BC4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4" y="1281035"/>
            <a:ext cx="8542701" cy="49643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9F0731-A52F-4C78-A8F3-F3F3945A8C64}"/>
              </a:ext>
            </a:extLst>
          </p:cNvPr>
          <p:cNvSpPr/>
          <p:nvPr/>
        </p:nvSpPr>
        <p:spPr bwMode="auto">
          <a:xfrm>
            <a:off x="8524955" y="1153323"/>
            <a:ext cx="541020" cy="5682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596D0-1B72-4921-B324-9F53346E2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FF22EB-0ADE-4FFA-A1A8-35F4D3FF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Number of visible satellites</a:t>
            </a:r>
            <a:br>
              <a:rPr lang="en-US"/>
            </a:br>
            <a:r>
              <a:rPr lang="en-US" sz="2700"/>
              <a:t>above the horizon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876146-3562-4B54-BB8F-9A3306D7F42A}"/>
              </a:ext>
            </a:extLst>
          </p:cNvPr>
          <p:cNvGrpSpPr/>
          <p:nvPr/>
        </p:nvGrpSpPr>
        <p:grpSpPr>
          <a:xfrm>
            <a:off x="723900" y="1150620"/>
            <a:ext cx="8303635" cy="579120"/>
            <a:chOff x="723900" y="1363980"/>
            <a:chExt cx="8303635" cy="5791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0A95B2-72D6-4C09-A5B6-5B74AE5A9641}"/>
                </a:ext>
              </a:extLst>
            </p:cNvPr>
            <p:cNvSpPr/>
            <p:nvPr/>
          </p:nvSpPr>
          <p:spPr bwMode="auto">
            <a:xfrm>
              <a:off x="723900" y="1363980"/>
              <a:ext cx="6149340" cy="5791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>
                  <a:ln>
                    <a:noFill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Arial" charset="0"/>
                </a:rPr>
                <a:t>Dark night</a:t>
              </a:r>
            </a:p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charset="0"/>
                </a:rPr>
                <a:t>Deep observations</a:t>
              </a:r>
              <a:endParaRPr kumimoji="0" lang="en-US" sz="1800" u="none" strike="noStrike" cap="none" normalizeH="0" baseline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260C1F-8A17-4AC7-80B1-BC7D512A7CBA}"/>
                </a:ext>
              </a:extLst>
            </p:cNvPr>
            <p:cNvSpPr/>
            <p:nvPr/>
          </p:nvSpPr>
          <p:spPr bwMode="auto">
            <a:xfrm>
              <a:off x="6873240" y="1363980"/>
              <a:ext cx="541020" cy="5791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Some  obs.</a:t>
              </a:r>
            </a:p>
          </p:txBody>
        </p:sp>
        <p:sp>
          <p:nvSpPr>
            <p:cNvPr id="7" name="Sun 6">
              <a:extLst>
                <a:ext uri="{FF2B5EF4-FFF2-40B4-BE49-F238E27FC236}">
                  <a16:creationId xmlns:a16="http://schemas.microsoft.com/office/drawing/2014/main" id="{8A431513-100D-45A6-9419-FFD4D865877C}"/>
                </a:ext>
              </a:extLst>
            </p:cNvPr>
            <p:cNvSpPr/>
            <p:nvPr/>
          </p:nvSpPr>
          <p:spPr bwMode="auto">
            <a:xfrm>
              <a:off x="8563396" y="1387501"/>
              <a:ext cx="464139" cy="444138"/>
            </a:xfrm>
            <a:prstGeom prst="sun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472B70-0980-487E-AA36-4ACD31E7F343}"/>
                </a:ext>
              </a:extLst>
            </p:cNvPr>
            <p:cNvSpPr/>
            <p:nvPr/>
          </p:nvSpPr>
          <p:spPr bwMode="auto">
            <a:xfrm>
              <a:off x="7414260" y="1363980"/>
              <a:ext cx="1110695" cy="57912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3151B1AE-38E5-433E-8434-C3D27D8981FB}"/>
              </a:ext>
            </a:extLst>
          </p:cNvPr>
          <p:cNvSpPr/>
          <p:nvPr/>
        </p:nvSpPr>
        <p:spPr bwMode="auto">
          <a:xfrm>
            <a:off x="723900" y="1721546"/>
            <a:ext cx="3962400" cy="579120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Midnight in here (season + latitude)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4745FFC-A2C6-4F28-B89B-6A12B44BBF0F}"/>
              </a:ext>
            </a:extLst>
          </p:cNvPr>
          <p:cNvSpPr/>
          <p:nvPr/>
        </p:nvSpPr>
        <p:spPr bwMode="auto">
          <a:xfrm rot="1121605">
            <a:off x="6337966" y="1899653"/>
            <a:ext cx="1070548" cy="61838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300 *L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C6A7AD3-DA0E-46F7-9A04-622A7A557C7A}"/>
              </a:ext>
            </a:extLst>
          </p:cNvPr>
          <p:cNvSpPr/>
          <p:nvPr/>
        </p:nvSpPr>
        <p:spPr bwMode="auto">
          <a:xfrm rot="1219435">
            <a:off x="7404921" y="2484152"/>
            <a:ext cx="1212268" cy="86868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150 naked eye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783A131-B2A4-44DA-8D5B-87F78854E089}"/>
              </a:ext>
            </a:extLst>
          </p:cNvPr>
          <p:cNvSpPr/>
          <p:nvPr/>
        </p:nvSpPr>
        <p:spPr bwMode="auto">
          <a:xfrm>
            <a:off x="657726" y="5334000"/>
            <a:ext cx="1203158" cy="242965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7493AB9-A94E-4613-8AF2-9D3E5052E2A5}"/>
              </a:ext>
            </a:extLst>
          </p:cNvPr>
          <p:cNvSpPr/>
          <p:nvPr/>
        </p:nvSpPr>
        <p:spPr bwMode="auto">
          <a:xfrm>
            <a:off x="1628273" y="5949079"/>
            <a:ext cx="1203158" cy="242965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EA9750B-258D-4D11-AEF8-C06212297A01}"/>
              </a:ext>
            </a:extLst>
          </p:cNvPr>
          <p:cNvSpPr/>
          <p:nvPr/>
        </p:nvSpPr>
        <p:spPr bwMode="auto">
          <a:xfrm>
            <a:off x="2983831" y="5976276"/>
            <a:ext cx="1203158" cy="242965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D05F1C-6A2E-414D-A56D-34E9F777A72F}"/>
              </a:ext>
            </a:extLst>
          </p:cNvPr>
          <p:cNvGrpSpPr/>
          <p:nvPr/>
        </p:nvGrpSpPr>
        <p:grpSpPr>
          <a:xfrm>
            <a:off x="5040982" y="5477856"/>
            <a:ext cx="4034258" cy="1009203"/>
            <a:chOff x="5040982" y="5477856"/>
            <a:chExt cx="4034258" cy="1009203"/>
          </a:xfrm>
        </p:grpSpPr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CA5B17E5-5B9D-46C9-A4C7-C6AAA98BD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1551" y="5477856"/>
              <a:ext cx="1023689" cy="100920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65F38E-DB94-4BB8-8FFF-4CE77A72EF22}"/>
                </a:ext>
              </a:extLst>
            </p:cNvPr>
            <p:cNvSpPr txBox="1"/>
            <p:nvPr/>
          </p:nvSpPr>
          <p:spPr>
            <a:xfrm>
              <a:off x="5040982" y="6097758"/>
              <a:ext cx="3180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From Hainaut 2020 A&amp;A under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28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D9E251F1-FA5B-4CCB-9CA0-B62D6C30F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5" y="1326288"/>
            <a:ext cx="8539276" cy="47360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596D0-1B72-4921-B324-9F53346E2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FF22EB-0ADE-4FFA-A1A8-35F4D3FF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Number of visible satellites</a:t>
            </a:r>
            <a:br>
              <a:rPr lang="en-US"/>
            </a:br>
            <a:r>
              <a:rPr lang="en-US" sz="2700"/>
              <a:t>above 30deg elevation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4745FFC-A2C6-4F28-B89B-6A12B44BBF0F}"/>
              </a:ext>
            </a:extLst>
          </p:cNvPr>
          <p:cNvSpPr/>
          <p:nvPr/>
        </p:nvSpPr>
        <p:spPr bwMode="auto">
          <a:xfrm rot="603595">
            <a:off x="5758147" y="2804149"/>
            <a:ext cx="1070548" cy="61838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Arial" charset="0"/>
              </a:rPr>
              <a:t>25</a:t>
            </a:r>
            <a:r>
              <a: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*L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C6A7AD3-DA0E-46F7-9A04-622A7A557C7A}"/>
              </a:ext>
            </a:extLst>
          </p:cNvPr>
          <p:cNvSpPr/>
          <p:nvPr/>
        </p:nvSpPr>
        <p:spPr bwMode="auto">
          <a:xfrm rot="1219435">
            <a:off x="6903718" y="3710971"/>
            <a:ext cx="1212268" cy="86868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few naked eye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8187EE4-B328-4421-AE93-164D7EC6716C}"/>
              </a:ext>
            </a:extLst>
          </p:cNvPr>
          <p:cNvSpPr/>
          <p:nvPr/>
        </p:nvSpPr>
        <p:spPr bwMode="auto">
          <a:xfrm rot="2568235">
            <a:off x="5909539" y="1910623"/>
            <a:ext cx="1070548" cy="61838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Arial" charset="0"/>
              </a:rPr>
              <a:t>200sat</a:t>
            </a: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E88AF0-D63F-4ED3-B101-ECE20C2A8D97}"/>
              </a:ext>
            </a:extLst>
          </p:cNvPr>
          <p:cNvGrpSpPr/>
          <p:nvPr/>
        </p:nvGrpSpPr>
        <p:grpSpPr>
          <a:xfrm>
            <a:off x="5040982" y="5477856"/>
            <a:ext cx="4034258" cy="1009203"/>
            <a:chOff x="5040982" y="5477856"/>
            <a:chExt cx="4034258" cy="1009203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71ADC47-1995-43AD-96A6-795A7FCAC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1551" y="5477856"/>
              <a:ext cx="1023689" cy="100920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E03E26-B929-47BE-8B38-4D57C94F3BA8}"/>
                </a:ext>
              </a:extLst>
            </p:cNvPr>
            <p:cNvSpPr txBox="1"/>
            <p:nvPr/>
          </p:nvSpPr>
          <p:spPr>
            <a:xfrm>
              <a:off x="5040982" y="6097758"/>
              <a:ext cx="3180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From Hainaut 2020 A&amp;A under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2257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ESO">
      <a:dk1>
        <a:srgbClr val="000000"/>
      </a:dk1>
      <a:lt1>
        <a:sysClr val="window" lastClr="FFFFFF"/>
      </a:lt1>
      <a:dk2>
        <a:srgbClr val="1F6CB4"/>
      </a:dk2>
      <a:lt2>
        <a:srgbClr val="EEECE1"/>
      </a:lt2>
      <a:accent1>
        <a:srgbClr val="3A6CB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47825B93-C41B-634C-8C19-6684364CDDE0}" vid="{5694D0ED-7C81-A449-A8F4-E3AC2F796C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6D2408B93DF40BA108CD2988DD55F" ma:contentTypeVersion="2" ma:contentTypeDescription="Create a new document." ma:contentTypeScope="" ma:versionID="0df1f75800124b8710582673894150d0">
  <xsd:schema xmlns:xsd="http://www.w3.org/2001/XMLSchema" xmlns:xs="http://www.w3.org/2001/XMLSchema" xmlns:p="http://schemas.microsoft.com/office/2006/metadata/properties" xmlns:ns3="fe6bf98e-3663-4d33-9299-74b2d3a86f36" targetNamespace="http://schemas.microsoft.com/office/2006/metadata/properties" ma:root="true" ma:fieldsID="264aebd59b55cf4b0c486b778e6c0fc7" ns3:_="">
    <xsd:import namespace="fe6bf98e-3663-4d33-9299-74b2d3a86f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bf98e-3663-4d33-9299-74b2d3a86f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2AD29B-D4DB-4F39-98CD-A659600F68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DDB58B-840D-4625-8126-FFD9D3F770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8482DC-F63D-4F72-99C2-7E2EDBBEE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bf98e-3663-4d33-9299-74b2d3a86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Macintosh PowerPoint</Application>
  <PresentationFormat>On-screen Show (4:3)</PresentationFormat>
  <Paragraphs>150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Default Theme</vt:lpstr>
      <vt:lpstr>Impact of  Satellite Mega-Constellations  on  Astronomical Observations in the Visible and Infrared Domains</vt:lpstr>
      <vt:lpstr>The Constellations</vt:lpstr>
      <vt:lpstr>Orbital distributions</vt:lpstr>
      <vt:lpstr>Satellite in range</vt:lpstr>
      <vt:lpstr> </vt:lpstr>
      <vt:lpstr>Number of visible satellites</vt:lpstr>
      <vt:lpstr>Magnitude of the Satellites</vt:lpstr>
      <vt:lpstr>Number of visible satellites above the horizon</vt:lpstr>
      <vt:lpstr>Number of visible satellites above 30deg elevation</vt:lpstr>
      <vt:lpstr>Effect on observations </vt:lpstr>
      <vt:lpstr>Probabilistic approach</vt:lpstr>
      <vt:lpstr>Effect of satellite trails</vt:lpstr>
      <vt:lpstr>Conclusions</vt:lpstr>
      <vt:lpstr> Additional material</vt:lpstr>
      <vt:lpstr>Effect of satellite trails (only Starlink)</vt:lpstr>
      <vt:lpstr>Satellite Flares</vt:lpstr>
      <vt:lpstr>Effect of flares</vt:lpstr>
      <vt:lpstr>Effect of thermal IR emission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 Bodies in our  Solar System, as seen by FORS</dc:title>
  <dc:creator>Olivier Hainaut</dc:creator>
  <cp:lastModifiedBy>Microsoft Office User</cp:lastModifiedBy>
  <cp:revision>3</cp:revision>
  <dcterms:created xsi:type="dcterms:W3CDTF">2019-03-04T17:23:10Z</dcterms:created>
  <dcterms:modified xsi:type="dcterms:W3CDTF">2020-04-21T14:57:52Z</dcterms:modified>
</cp:coreProperties>
</file>