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94" r:id="rId2"/>
    <p:sldId id="298" r:id="rId3"/>
    <p:sldId id="306" r:id="rId4"/>
    <p:sldId id="303" r:id="rId5"/>
    <p:sldId id="304" r:id="rId6"/>
    <p:sldId id="305" r:id="rId7"/>
    <p:sldId id="301" r:id="rId8"/>
    <p:sldId id="302" r:id="rId9"/>
    <p:sldId id="295" r:id="rId10"/>
    <p:sldId id="309" r:id="rId11"/>
    <p:sldId id="299" r:id="rId12"/>
    <p:sldId id="310" r:id="rId13"/>
    <p:sldId id="307" r:id="rId14"/>
    <p:sldId id="300" r:id="rId15"/>
    <p:sldId id="297" r:id="rId16"/>
    <p:sldId id="311" r:id="rId17"/>
    <p:sldId id="312" r:id="rId18"/>
    <p:sldId id="313" r:id="rId19"/>
    <p:sldId id="296" r:id="rId20"/>
    <p:sldId id="308" r:id="rId21"/>
    <p:sldId id="314" r:id="rId22"/>
    <p:sldId id="315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83E5E"/>
    <a:srgbClr val="0190F2"/>
    <a:srgbClr val="FFCC24"/>
    <a:srgbClr val="F7AF31"/>
    <a:srgbClr val="0A4297"/>
    <a:srgbClr val="F8AF31"/>
    <a:srgbClr val="037CDB"/>
    <a:srgbClr val="008BE7"/>
    <a:srgbClr val="012989"/>
    <a:srgbClr val="011D7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25" autoAdjust="0"/>
    <p:restoredTop sz="63789" autoAdjust="0"/>
  </p:normalViewPr>
  <p:slideViewPr>
    <p:cSldViewPr snapToGrid="0">
      <p:cViewPr varScale="1">
        <p:scale>
          <a:sx n="64" d="100"/>
          <a:sy n="64" d="100"/>
        </p:scale>
        <p:origin x="1169" y="5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AF72DC-5FB2-4DB0-9658-8DE9381CE39F}" type="datetimeFigureOut">
              <a:rPr lang="en-GB" smtClean="0"/>
              <a:t>14/09/2018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B534D7-4C54-4687-BB53-75D01A09AA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80017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 typeface="Arial" panose="020B0604020202020204" pitchFamily="34" charset="0"/>
              <a:buNone/>
            </a:pP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Telescope image credit: NASA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B534D7-4C54-4687-BB53-75D01A09AADA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070788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 typeface="Arial" panose="020B0604020202020204" pitchFamily="34" charset="0"/>
              <a:buNone/>
            </a:pP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B534D7-4C54-4687-BB53-75D01A09AADA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053391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 typeface="Arial" panose="020B0604020202020204" pitchFamily="34" charset="0"/>
              <a:buNone/>
            </a:pP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Images from openclipart.com, no attribution required.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B534D7-4C54-4687-BB53-75D01A09AADA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606680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 typeface="Arial" panose="020B0604020202020204" pitchFamily="34" charset="0"/>
              <a:buNone/>
            </a:pP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B534D7-4C54-4687-BB53-75D01A09AADA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878053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 typeface="Arial" panose="020B0604020202020204" pitchFamily="34" charset="0"/>
              <a:buNone/>
            </a:pP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B534D7-4C54-4687-BB53-75D01A09AADA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039407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 typeface="Arial" panose="020B0604020202020204" pitchFamily="34" charset="0"/>
              <a:buNone/>
            </a:pP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B534D7-4C54-4687-BB53-75D01A09AADA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966546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 typeface="Arial" panose="020B0604020202020204" pitchFamily="34" charset="0"/>
              <a:buNone/>
            </a:pP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B534D7-4C54-4687-BB53-75D01A09AADA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972079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 typeface="Arial" panose="020B0604020202020204" pitchFamily="34" charset="0"/>
              <a:buNone/>
            </a:pP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B534D7-4C54-4687-BB53-75D01A09AADA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463576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 typeface="Arial" panose="020B0604020202020204" pitchFamily="34" charset="0"/>
              <a:buNone/>
            </a:pP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B534D7-4C54-4687-BB53-75D01A09AADA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145735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 typeface="Arial" panose="020B0604020202020204" pitchFamily="34" charset="0"/>
              <a:buNone/>
            </a:pP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B534D7-4C54-4687-BB53-75D01A09AADA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543622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 typeface="Arial" panose="020B0604020202020204" pitchFamily="34" charset="0"/>
              <a:buNone/>
            </a:pP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B534D7-4C54-4687-BB53-75D01A09AADA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02088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 typeface="Arial" panose="020B0604020202020204" pitchFamily="34" charset="0"/>
              <a:buNone/>
            </a:pP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B534D7-4C54-4687-BB53-75D01A09AADA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691133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 typeface="Arial" panose="020B0604020202020204" pitchFamily="34" charset="0"/>
              <a:buNone/>
            </a:pP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Cartoon from https://xkcd.com/385/ (original version)</a:t>
            </a:r>
          </a:p>
          <a:p>
            <a:pPr marL="0" lvl="0" indent="0">
              <a:buFont typeface="Arial" panose="020B0604020202020204" pitchFamily="34" charset="0"/>
              <a:buNone/>
            </a:pP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https://creativecommons.org/licenses/by-nc/2.5/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B534D7-4C54-4687-BB53-75D01A09AADA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636904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 typeface="Arial" panose="020B0604020202020204" pitchFamily="34" charset="0"/>
              <a:buNone/>
            </a:pP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B534D7-4C54-4687-BB53-75D01A09AADA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041563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 typeface="Arial" panose="020B0604020202020204" pitchFamily="34" charset="0"/>
              <a:buNone/>
            </a:pP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B534D7-4C54-4687-BB53-75D01A09AADA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12757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 typeface="Arial" panose="020B0604020202020204" pitchFamily="34" charset="0"/>
              <a:buNone/>
            </a:pP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B534D7-4C54-4687-BB53-75D01A09AADA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54453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 typeface="Arial" panose="020B0604020202020204" pitchFamily="34" charset="0"/>
              <a:buNone/>
            </a:pP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B534D7-4C54-4687-BB53-75D01A09AADA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22423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 typeface="Arial" panose="020B0604020202020204" pitchFamily="34" charset="0"/>
              <a:buNone/>
            </a:pP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B534D7-4C54-4687-BB53-75D01A09AADA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9103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 typeface="Arial" panose="020B0604020202020204" pitchFamily="34" charset="0"/>
              <a:buNone/>
            </a:pP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B534D7-4C54-4687-BB53-75D01A09AADA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05928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 typeface="Arial" panose="020B0604020202020204" pitchFamily="34" charset="0"/>
              <a:buNone/>
            </a:pP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B534D7-4C54-4687-BB53-75D01A09AADA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26921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 typeface="Arial" panose="020B0604020202020204" pitchFamily="34" charset="0"/>
              <a:buNone/>
            </a:pP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B534D7-4C54-4687-BB53-75D01A09AADA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80025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 typeface="Arial" panose="020B0604020202020204" pitchFamily="34" charset="0"/>
              <a:buNone/>
            </a:pP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B534D7-4C54-4687-BB53-75D01A09AADA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72233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4D5FEC-7598-4DDB-BB8D-66A4608A0E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9165B0E-4148-4146-9CFB-5042B875BF4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73EC83-5ACD-48A4-993D-0231C0E614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457FA-8DB2-456D-BB57-E9BE103C34FA}" type="datetimeFigureOut">
              <a:rPr lang="en-GB" smtClean="0"/>
              <a:t>14/09/2018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782CEE-E8CC-40FD-B658-C59831149E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200D41-AF22-416D-9380-A4276BDAB9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9825A-D0D3-42DA-819C-3397FBE8A9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29675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AA1298-FAAD-4806-AA4D-2640849B7F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A15AC1C-20EE-4877-A1C7-EF7C3856389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579F26-09BE-41B9-B2B0-E845A88AF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457FA-8DB2-456D-BB57-E9BE103C34FA}" type="datetimeFigureOut">
              <a:rPr lang="en-GB" smtClean="0"/>
              <a:t>14/09/2018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D8F8E9-A9FF-42EE-9926-F424A7CF87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4307F3-1284-4246-9B3C-43531E0DD3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9825A-D0D3-42DA-819C-3397FBE8A9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4516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E5BCDD8-0570-4BFA-BA48-04E1F8D2877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8A46221-FFAF-4D52-936B-31A48F63C1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94944F-4762-4EB2-84F0-7E6303CB4D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457FA-8DB2-456D-BB57-E9BE103C34FA}" type="datetimeFigureOut">
              <a:rPr lang="en-GB" smtClean="0"/>
              <a:t>14/09/2018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3CB7D3-ED06-4318-9E58-F97B126CD4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E44E3A-7D48-4CAE-8AEE-C652E3A6D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9825A-D0D3-42DA-819C-3397FBE8A9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35831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B90085-87B9-43CC-AED3-31422EE0A6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90C97C-AA44-4BBB-9600-F71AD0BDFF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0C00F4-A489-48E3-A40E-0156BB9927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457FA-8DB2-456D-BB57-E9BE103C34FA}" type="datetimeFigureOut">
              <a:rPr lang="en-GB" smtClean="0"/>
              <a:t>14/09/2018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DA3A48-8824-4B7F-BC10-B47D90461A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54076B-019A-4065-AB7D-58C2AA1597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9825A-D0D3-42DA-819C-3397FBE8A9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6642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28255D-2797-4401-A111-EFF7FC1123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45FD99-E0F2-4AF4-A296-31175619FA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4CD077-A46A-4BC8-8E85-918C5B86B3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457FA-8DB2-456D-BB57-E9BE103C34FA}" type="datetimeFigureOut">
              <a:rPr lang="en-GB" smtClean="0"/>
              <a:t>14/09/2018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7C8D40-F1BB-41AD-BA76-842A131F8A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0091A2-3184-4F0D-ABF8-9C3E5563C9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9825A-D0D3-42DA-819C-3397FBE8A9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09443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008B4F-E8D9-46CA-9F34-1DA5F43510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07802A-7670-476F-84C9-7C27A572184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852F5A-EEE5-4669-AC02-C8B05949AE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8AA9074-9B22-4F08-AE25-33538C13D0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457FA-8DB2-456D-BB57-E9BE103C34FA}" type="datetimeFigureOut">
              <a:rPr lang="en-GB" smtClean="0"/>
              <a:t>14/09/2018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29D703D-E12C-4E24-9AD2-4D8BAB27CD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D1C5296-7A50-470B-A201-AAB3BA595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9825A-D0D3-42DA-819C-3397FBE8A9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10189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A1D645-7681-42F1-9315-287B509B56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A3EAA6-C62E-4FA1-A2FA-83FD8BCCA1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667F287-A7B7-402C-A405-96032047B8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BE38DE3-895B-4E59-9FB1-F39CFC22D43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8F77935-568C-4397-95EC-9DA25C42AE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BBD2AE9-2D62-4793-AF87-D3C6E17F9A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457FA-8DB2-456D-BB57-E9BE103C34FA}" type="datetimeFigureOut">
              <a:rPr lang="en-GB" smtClean="0"/>
              <a:t>14/09/2018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4C923D9-7DDD-457D-988F-547998FB62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CBE24C6-15E9-48E7-A1E2-B26DA368D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9825A-D0D3-42DA-819C-3397FBE8A9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84241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78DB2D-DE96-4347-8869-E6BBB18FA7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8663DFB-CBFB-43F1-A744-860610CE97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457FA-8DB2-456D-BB57-E9BE103C34FA}" type="datetimeFigureOut">
              <a:rPr lang="en-GB" smtClean="0"/>
              <a:t>14/09/2018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8184B5-FE55-4B0E-9A42-129E4B8DF6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441C4ED-437B-4C91-A6F2-FE902BD774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9825A-D0D3-42DA-819C-3397FBE8A9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43609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0296884-8302-481C-9F02-CF248DF13C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457FA-8DB2-456D-BB57-E9BE103C34FA}" type="datetimeFigureOut">
              <a:rPr lang="en-GB" smtClean="0"/>
              <a:t>14/09/2018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55425B2-8DCA-44DE-984E-1FCE141AF4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072C3E-EBFA-4E92-BD15-34BBBF076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9825A-D0D3-42DA-819C-3397FBE8A9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2928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04AC2A-BB23-4224-B980-79FE902EB0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07C2CA-37FD-4992-BE7C-1FFFCF824F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57F4658-0876-4AB3-AC33-8CA8E25026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C2C165-DE32-49DD-BBE3-4B5341D825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457FA-8DB2-456D-BB57-E9BE103C34FA}" type="datetimeFigureOut">
              <a:rPr lang="en-GB" smtClean="0"/>
              <a:t>14/09/2018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29A0067-550D-4403-BDD3-32DE1CE0E6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13EEA1D-2ED6-4EB8-A13E-826C52F1F7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9825A-D0D3-42DA-819C-3397FBE8A9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36088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294F66-3A82-41EC-848F-1D365CDA7F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BBFC0AC-CC7A-49EF-AF16-7EC9F6D6623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2D1E900-F0FD-4207-B753-74BA0CAE4D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A510D-272C-42D9-835E-18A518958E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457FA-8DB2-456D-BB57-E9BE103C34FA}" type="datetimeFigureOut">
              <a:rPr lang="en-GB" smtClean="0"/>
              <a:t>14/09/2018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4EB0DC-B335-4D1B-AA67-089877AA85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D1CA7CE-2818-4C6A-908B-29B047891D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9825A-D0D3-42DA-819C-3397FBE8A9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6092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36E0E04-F276-4D95-A4A6-BD9440194C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EF41AE-BD96-4B2B-87C8-B91490075A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7D3ECF-3F8B-45C4-9BC1-0A5E4D5485A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6457FA-8DB2-456D-BB57-E9BE103C34FA}" type="datetimeFigureOut">
              <a:rPr lang="en-GB" smtClean="0"/>
              <a:t>14/09/2018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24750D-A255-470F-811E-62E0D779BD4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8DE755-ADEE-4D84-8792-92C23F34A5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B9825A-D0D3-42DA-819C-3397FBE8A9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6520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5EE46A59-FF90-49C0-8C0D-48495B374AD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97536"/>
            <a:ext cx="12192000" cy="116241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93A7FD9-0010-4C2F-A12B-7F0163D2A47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0" cy="6858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AC75AE4-367A-4ABA-AEF8-FD259547E39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92934" flipH="1">
            <a:off x="4498334" y="-87529"/>
            <a:ext cx="7306135" cy="590361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F47FE12-6796-4ADF-94D0-068C2CBC23FE}"/>
              </a:ext>
            </a:extLst>
          </p:cNvPr>
          <p:cNvSpPr txBox="1"/>
          <p:nvPr/>
        </p:nvSpPr>
        <p:spPr>
          <a:xfrm>
            <a:off x="660048" y="1286830"/>
            <a:ext cx="3429465" cy="29238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 err="1">
                <a:solidFill>
                  <a:srgbClr val="F7AF31"/>
                </a:solidFill>
              </a:rPr>
              <a:t>AstroBoost</a:t>
            </a:r>
            <a:r>
              <a:rPr lang="en-GB" sz="4000" dirty="0">
                <a:solidFill>
                  <a:srgbClr val="F7AF31"/>
                </a:solidFill>
              </a:rPr>
              <a:t> </a:t>
            </a:r>
          </a:p>
          <a:p>
            <a:r>
              <a:rPr lang="en-GB" sz="4000" dirty="0">
                <a:solidFill>
                  <a:srgbClr val="F7AF31"/>
                </a:solidFill>
              </a:rPr>
              <a:t>training day</a:t>
            </a:r>
          </a:p>
          <a:p>
            <a:endParaRPr lang="en-GB" sz="3200" dirty="0">
              <a:solidFill>
                <a:srgbClr val="0190F2"/>
              </a:solidFill>
            </a:endParaRPr>
          </a:p>
          <a:p>
            <a:r>
              <a:rPr lang="en-GB" sz="2400" dirty="0">
                <a:solidFill>
                  <a:schemeClr val="bg1"/>
                </a:solidFill>
              </a:rPr>
              <a:t>Jenny Shipway</a:t>
            </a:r>
            <a:br>
              <a:rPr lang="en-GB" sz="2400" dirty="0">
                <a:solidFill>
                  <a:schemeClr val="bg1"/>
                </a:solidFill>
              </a:rPr>
            </a:br>
            <a:r>
              <a:rPr lang="en-GB" sz="2400" dirty="0">
                <a:solidFill>
                  <a:schemeClr val="bg1"/>
                </a:solidFill>
              </a:rPr>
              <a:t>Project Manager</a:t>
            </a:r>
          </a:p>
          <a:p>
            <a:r>
              <a:rPr lang="en-GB" sz="2400" dirty="0">
                <a:solidFill>
                  <a:schemeClr val="bg1"/>
                </a:solidFill>
              </a:rPr>
              <a:t>jenny@jennyshipway.com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1B85813-8A77-47B6-8240-46E1C0BB62A3}"/>
              </a:ext>
            </a:extLst>
          </p:cNvPr>
          <p:cNvSpPr txBox="1"/>
          <p:nvPr/>
        </p:nvSpPr>
        <p:spPr>
          <a:xfrm rot="16200000">
            <a:off x="11062074" y="4615595"/>
            <a:ext cx="1394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190F2"/>
                </a:solidFill>
              </a:rPr>
              <a:t>Image: NASA</a:t>
            </a:r>
          </a:p>
        </p:txBody>
      </p:sp>
    </p:spTree>
    <p:extLst>
      <p:ext uri="{BB962C8B-B14F-4D97-AF65-F5344CB8AC3E}">
        <p14:creationId xmlns:p14="http://schemas.microsoft.com/office/powerpoint/2010/main" val="38979871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5EE46A59-FF90-49C0-8C0D-48495B374AD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97536"/>
            <a:ext cx="12192000" cy="116241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93A7FD9-0010-4C2F-A12B-7F0163D2A47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0" cy="6858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AC75AE4-367A-4ABA-AEF8-FD259547E39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95539" flipH="1">
            <a:off x="4074522" y="11061"/>
            <a:ext cx="7149453" cy="577701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F47FE12-6796-4ADF-94D0-068C2CBC23FE}"/>
              </a:ext>
            </a:extLst>
          </p:cNvPr>
          <p:cNvSpPr txBox="1"/>
          <p:nvPr/>
        </p:nvSpPr>
        <p:spPr>
          <a:xfrm>
            <a:off x="1555335" y="1290935"/>
            <a:ext cx="2638094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 err="1">
                <a:solidFill>
                  <a:srgbClr val="F7AF31"/>
                </a:solidFill>
              </a:rPr>
              <a:t>AstroBoost</a:t>
            </a:r>
            <a:r>
              <a:rPr lang="en-GB" sz="4000" dirty="0">
                <a:solidFill>
                  <a:srgbClr val="F7AF31"/>
                </a:solidFill>
              </a:rPr>
              <a:t> </a:t>
            </a:r>
          </a:p>
          <a:p>
            <a:r>
              <a:rPr lang="en-GB" sz="4000" dirty="0">
                <a:solidFill>
                  <a:srgbClr val="F7AF31"/>
                </a:solidFill>
              </a:rPr>
              <a:t>training day</a:t>
            </a:r>
          </a:p>
          <a:p>
            <a:endParaRPr lang="en-GB" sz="3200" dirty="0">
              <a:solidFill>
                <a:srgbClr val="F7AF31"/>
              </a:solidFill>
            </a:endParaRPr>
          </a:p>
          <a:p>
            <a:r>
              <a:rPr lang="en-GB" sz="2800" dirty="0">
                <a:solidFill>
                  <a:srgbClr val="F7AF31"/>
                </a:solidFill>
              </a:rPr>
              <a:t>Jenny Shipway</a:t>
            </a:r>
            <a:br>
              <a:rPr lang="en-GB" sz="2800" dirty="0">
                <a:solidFill>
                  <a:srgbClr val="F7AF31"/>
                </a:solidFill>
              </a:rPr>
            </a:br>
            <a:r>
              <a:rPr lang="en-GB" sz="2800" dirty="0">
                <a:solidFill>
                  <a:srgbClr val="F7AF31"/>
                </a:solidFill>
              </a:rPr>
              <a:t>Project Manager</a:t>
            </a:r>
          </a:p>
        </p:txBody>
      </p:sp>
    </p:spTree>
    <p:extLst>
      <p:ext uri="{BB962C8B-B14F-4D97-AF65-F5344CB8AC3E}">
        <p14:creationId xmlns:p14="http://schemas.microsoft.com/office/powerpoint/2010/main" val="35055316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93A7FD9-0010-4C2F-A12B-7F0163D2A47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3FD8541-E608-4AD8-8A01-16A15786091D}"/>
              </a:ext>
            </a:extLst>
          </p:cNvPr>
          <p:cNvSpPr txBox="1"/>
          <p:nvPr/>
        </p:nvSpPr>
        <p:spPr>
          <a:xfrm>
            <a:off x="1538243" y="974220"/>
            <a:ext cx="35830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>
                <a:solidFill>
                  <a:srgbClr val="F7AF31"/>
                </a:solidFill>
              </a:rPr>
              <a:t>Risk Assessment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13E8D97-2710-4B83-80C1-D6B7B7C8E454}"/>
              </a:ext>
            </a:extLst>
          </p:cNvPr>
          <p:cNvSpPr txBox="1"/>
          <p:nvPr/>
        </p:nvSpPr>
        <p:spPr>
          <a:xfrm>
            <a:off x="1538243" y="1960282"/>
            <a:ext cx="100413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>
                <a:solidFill>
                  <a:srgbClr val="0190F2"/>
                </a:solidFill>
              </a:rPr>
              <a:t>No point unless people follow the measures!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50F6DDF-9E55-4521-8CE2-0477CA786B6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7129" y="3142512"/>
            <a:ext cx="2201251" cy="284644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720EE4F-671A-4244-A4B0-DC0DE174B2B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634289" y="3813411"/>
            <a:ext cx="1849215" cy="2175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20701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93A7FD9-0010-4C2F-A12B-7F0163D2A47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0" cy="6858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6CE8002-1FE6-4D7F-94D1-2E47F30E65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3285" y="1121506"/>
            <a:ext cx="11388695" cy="5130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54910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5EE46A59-FF90-49C0-8C0D-48495B374AD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97536"/>
            <a:ext cx="12192000" cy="116241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93A7FD9-0010-4C2F-A12B-7F0163D2A47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0" cy="6858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AC75AE4-367A-4ABA-AEF8-FD259547E39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95539" flipH="1">
            <a:off x="4074522" y="11061"/>
            <a:ext cx="7149453" cy="577701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F47FE12-6796-4ADF-94D0-068C2CBC23FE}"/>
              </a:ext>
            </a:extLst>
          </p:cNvPr>
          <p:cNvSpPr txBox="1"/>
          <p:nvPr/>
        </p:nvSpPr>
        <p:spPr>
          <a:xfrm>
            <a:off x="1555335" y="1290935"/>
            <a:ext cx="2638094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 err="1">
                <a:solidFill>
                  <a:srgbClr val="F7AF31"/>
                </a:solidFill>
              </a:rPr>
              <a:t>AstroBoost</a:t>
            </a:r>
            <a:r>
              <a:rPr lang="en-GB" sz="4000" dirty="0">
                <a:solidFill>
                  <a:srgbClr val="F7AF31"/>
                </a:solidFill>
              </a:rPr>
              <a:t> </a:t>
            </a:r>
          </a:p>
          <a:p>
            <a:r>
              <a:rPr lang="en-GB" sz="4000" dirty="0">
                <a:solidFill>
                  <a:srgbClr val="F7AF31"/>
                </a:solidFill>
              </a:rPr>
              <a:t>training day</a:t>
            </a:r>
          </a:p>
          <a:p>
            <a:endParaRPr lang="en-GB" sz="3200" dirty="0">
              <a:solidFill>
                <a:srgbClr val="F7AF31"/>
              </a:solidFill>
            </a:endParaRPr>
          </a:p>
          <a:p>
            <a:r>
              <a:rPr lang="en-GB" sz="2800" dirty="0">
                <a:solidFill>
                  <a:srgbClr val="F7AF31"/>
                </a:solidFill>
              </a:rPr>
              <a:t>Jenny Shipway</a:t>
            </a:r>
            <a:br>
              <a:rPr lang="en-GB" sz="2800" dirty="0">
                <a:solidFill>
                  <a:srgbClr val="F7AF31"/>
                </a:solidFill>
              </a:rPr>
            </a:br>
            <a:r>
              <a:rPr lang="en-GB" sz="2800" dirty="0">
                <a:solidFill>
                  <a:srgbClr val="F7AF31"/>
                </a:solidFill>
              </a:rPr>
              <a:t>Project Manager</a:t>
            </a:r>
          </a:p>
        </p:txBody>
      </p:sp>
    </p:spTree>
    <p:extLst>
      <p:ext uri="{BB962C8B-B14F-4D97-AF65-F5344CB8AC3E}">
        <p14:creationId xmlns:p14="http://schemas.microsoft.com/office/powerpoint/2010/main" val="29429210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93A7FD9-0010-4C2F-A12B-7F0163D2A47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0" cy="6858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ECE2D96-1087-48C1-93F7-71EC27FDD8B7}"/>
              </a:ext>
            </a:extLst>
          </p:cNvPr>
          <p:cNvSpPr txBox="1"/>
          <p:nvPr/>
        </p:nvSpPr>
        <p:spPr>
          <a:xfrm>
            <a:off x="1538243" y="974220"/>
            <a:ext cx="859940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>
                <a:solidFill>
                  <a:srgbClr val="F7AF31"/>
                </a:solidFill>
              </a:rPr>
              <a:t>Child (and vulnerable person) protection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79AC6ED-95F5-45C2-89C4-680765FBAD86}"/>
              </a:ext>
            </a:extLst>
          </p:cNvPr>
          <p:cNvSpPr txBox="1"/>
          <p:nvPr/>
        </p:nvSpPr>
        <p:spPr>
          <a:xfrm>
            <a:off x="1162229" y="2159253"/>
            <a:ext cx="9554197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rgbClr val="0190F2"/>
                </a:solidFill>
              </a:rPr>
              <a:t>DBS : what is a Regulated Activity</a:t>
            </a:r>
          </a:p>
          <a:p>
            <a:pPr marL="514350" indent="-5143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rgbClr val="0190F2"/>
                </a:solidFill>
              </a:rPr>
              <a:t>Unaccompanied children</a:t>
            </a:r>
          </a:p>
          <a:p>
            <a:pPr marL="514350" indent="-5143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rgbClr val="0190F2"/>
                </a:solidFill>
              </a:rPr>
              <a:t>Being seen to be safe</a:t>
            </a:r>
          </a:p>
          <a:p>
            <a:pPr marL="514350" indent="-5143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rgbClr val="0190F2"/>
                </a:solidFill>
              </a:rPr>
              <a:t>Hugs!</a:t>
            </a:r>
          </a:p>
          <a:p>
            <a:pPr marL="514350" indent="-514350">
              <a:spcAft>
                <a:spcPts val="1200"/>
              </a:spcAft>
              <a:buFont typeface="+mj-lt"/>
              <a:buAutoNum type="arabicPeriod"/>
            </a:pPr>
            <a:endParaRPr lang="en-GB" sz="3200" dirty="0">
              <a:solidFill>
                <a:srgbClr val="0190F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66417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93A7FD9-0010-4C2F-A12B-7F0163D2A47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3FD8541-E608-4AD8-8A01-16A15786091D}"/>
              </a:ext>
            </a:extLst>
          </p:cNvPr>
          <p:cNvSpPr txBox="1"/>
          <p:nvPr/>
        </p:nvSpPr>
        <p:spPr>
          <a:xfrm>
            <a:off x="1538243" y="974220"/>
            <a:ext cx="352500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>
                <a:solidFill>
                  <a:srgbClr val="F7AF31"/>
                </a:solidFill>
              </a:rPr>
              <a:t>Gender in STEM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1FF0EC6-C151-45D5-BA05-339A9DA973E6}"/>
              </a:ext>
            </a:extLst>
          </p:cNvPr>
          <p:cNvSpPr txBox="1"/>
          <p:nvPr/>
        </p:nvSpPr>
        <p:spPr>
          <a:xfrm>
            <a:off x="1162229" y="2159253"/>
            <a:ext cx="10374593" cy="2385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rgbClr val="0190F2"/>
                </a:solidFill>
              </a:rPr>
              <a:t>Only </a:t>
            </a:r>
            <a:r>
              <a:rPr lang="en-GB" sz="3600" dirty="0">
                <a:solidFill>
                  <a:srgbClr val="FFCC24"/>
                </a:solidFill>
              </a:rPr>
              <a:t>22% </a:t>
            </a:r>
            <a:r>
              <a:rPr lang="en-GB" sz="3200" dirty="0">
                <a:solidFill>
                  <a:srgbClr val="0190F2"/>
                </a:solidFill>
              </a:rPr>
              <a:t>of physics A level students in 2018 were female.</a:t>
            </a:r>
          </a:p>
          <a:p>
            <a:endParaRPr lang="en-GB" sz="3200" dirty="0">
              <a:solidFill>
                <a:srgbClr val="0190F2"/>
              </a:solidFill>
            </a:endParaRPr>
          </a:p>
          <a:p>
            <a:r>
              <a:rPr lang="en-GB" sz="3600" dirty="0">
                <a:solidFill>
                  <a:srgbClr val="FFCC24"/>
                </a:solidFill>
              </a:rPr>
              <a:t>30.0% </a:t>
            </a:r>
            <a:r>
              <a:rPr lang="en-GB" sz="3200" dirty="0">
                <a:solidFill>
                  <a:srgbClr val="0190F2"/>
                </a:solidFill>
              </a:rPr>
              <a:t>of females achieved A or A* 	  /  </a:t>
            </a:r>
            <a:r>
              <a:rPr lang="en-GB" sz="3600" dirty="0">
                <a:solidFill>
                  <a:srgbClr val="FFCC24"/>
                </a:solidFill>
              </a:rPr>
              <a:t>29.5%  </a:t>
            </a:r>
            <a:r>
              <a:rPr lang="en-GB" sz="3200" dirty="0">
                <a:solidFill>
                  <a:srgbClr val="0190F2"/>
                </a:solidFill>
              </a:rPr>
              <a:t>of males</a:t>
            </a:r>
          </a:p>
          <a:p>
            <a:endParaRPr lang="en-GB" sz="600" dirty="0">
              <a:solidFill>
                <a:srgbClr val="0190F2"/>
              </a:solidFill>
            </a:endParaRPr>
          </a:p>
          <a:p>
            <a:r>
              <a:rPr lang="en-GB" sz="3600" dirty="0">
                <a:solidFill>
                  <a:srgbClr val="FFCC24"/>
                </a:solidFill>
              </a:rPr>
              <a:t>71.5% </a:t>
            </a:r>
            <a:r>
              <a:rPr lang="en-GB" sz="3200" dirty="0">
                <a:solidFill>
                  <a:srgbClr val="0190F2"/>
                </a:solidFill>
              </a:rPr>
              <a:t>of females achieved C or better	  /  </a:t>
            </a:r>
            <a:r>
              <a:rPr lang="en-GB" sz="3600" dirty="0">
                <a:solidFill>
                  <a:srgbClr val="FFCC24"/>
                </a:solidFill>
              </a:rPr>
              <a:t>69.6%  </a:t>
            </a:r>
            <a:r>
              <a:rPr lang="en-GB" sz="3200" dirty="0">
                <a:solidFill>
                  <a:srgbClr val="0190F2"/>
                </a:solidFill>
              </a:rPr>
              <a:t>of males</a:t>
            </a:r>
          </a:p>
        </p:txBody>
      </p:sp>
    </p:spTree>
    <p:extLst>
      <p:ext uri="{BB962C8B-B14F-4D97-AF65-F5344CB8AC3E}">
        <p14:creationId xmlns:p14="http://schemas.microsoft.com/office/powerpoint/2010/main" val="23855276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93A7FD9-0010-4C2F-A12B-7F0163D2A47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3FD8541-E608-4AD8-8A01-16A15786091D}"/>
              </a:ext>
            </a:extLst>
          </p:cNvPr>
          <p:cNvSpPr txBox="1"/>
          <p:nvPr/>
        </p:nvSpPr>
        <p:spPr>
          <a:xfrm>
            <a:off x="1538243" y="974220"/>
            <a:ext cx="352500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>
                <a:solidFill>
                  <a:srgbClr val="F7AF31"/>
                </a:solidFill>
              </a:rPr>
              <a:t>Gender in STEM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1FF0EC6-C151-45D5-BA05-339A9DA973E6}"/>
              </a:ext>
            </a:extLst>
          </p:cNvPr>
          <p:cNvSpPr txBox="1"/>
          <p:nvPr/>
        </p:nvSpPr>
        <p:spPr>
          <a:xfrm>
            <a:off x="1162229" y="2159253"/>
            <a:ext cx="9554197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rgbClr val="0190F2"/>
                </a:solidFill>
              </a:rPr>
              <a:t>Girls were almost </a:t>
            </a:r>
            <a:r>
              <a:rPr lang="en-GB" sz="3200" dirty="0">
                <a:solidFill>
                  <a:srgbClr val="FFCC24"/>
                </a:solidFill>
              </a:rPr>
              <a:t>two and a half times </a:t>
            </a:r>
            <a:r>
              <a:rPr lang="en-GB" sz="3200" dirty="0">
                <a:solidFill>
                  <a:srgbClr val="0190F2"/>
                </a:solidFill>
              </a:rPr>
              <a:t>more likely to go on to do A-level physics if they came from a </a:t>
            </a:r>
            <a:r>
              <a:rPr lang="en-GB" sz="3200" dirty="0">
                <a:solidFill>
                  <a:srgbClr val="FFCC24"/>
                </a:solidFill>
              </a:rPr>
              <a:t>girls’ school </a:t>
            </a:r>
            <a:r>
              <a:rPr lang="en-GB" sz="3200" dirty="0">
                <a:solidFill>
                  <a:srgbClr val="0190F2"/>
                </a:solidFill>
              </a:rPr>
              <a:t>rather than a co-ed school (for all types of maintained schools in England, 2011).</a:t>
            </a:r>
          </a:p>
          <a:p>
            <a:endParaRPr lang="en-GB" sz="3200" dirty="0">
              <a:solidFill>
                <a:srgbClr val="0190F2"/>
              </a:solidFill>
            </a:endParaRPr>
          </a:p>
          <a:p>
            <a:r>
              <a:rPr lang="en-GB" sz="3200" dirty="0">
                <a:solidFill>
                  <a:srgbClr val="FFCC24"/>
                </a:solidFill>
              </a:rPr>
              <a:t>49% </a:t>
            </a:r>
            <a:r>
              <a:rPr lang="en-GB" sz="3200" dirty="0">
                <a:solidFill>
                  <a:srgbClr val="0190F2"/>
                </a:solidFill>
              </a:rPr>
              <a:t>of maintained co-ed schools sent </a:t>
            </a:r>
            <a:r>
              <a:rPr lang="en-GB" sz="3200" dirty="0">
                <a:solidFill>
                  <a:srgbClr val="FFCC24"/>
                </a:solidFill>
              </a:rPr>
              <a:t>no girls </a:t>
            </a:r>
            <a:r>
              <a:rPr lang="en-GB" sz="3200" dirty="0">
                <a:solidFill>
                  <a:srgbClr val="0190F2"/>
                </a:solidFill>
              </a:rPr>
              <a:t>on to take A-level physics in 2011. </a:t>
            </a:r>
          </a:p>
        </p:txBody>
      </p:sp>
    </p:spTree>
    <p:extLst>
      <p:ext uri="{BB962C8B-B14F-4D97-AF65-F5344CB8AC3E}">
        <p14:creationId xmlns:p14="http://schemas.microsoft.com/office/powerpoint/2010/main" val="496704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93A7FD9-0010-4C2F-A12B-7F0163D2A47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3FD8541-E608-4AD8-8A01-16A15786091D}"/>
              </a:ext>
            </a:extLst>
          </p:cNvPr>
          <p:cNvSpPr txBox="1"/>
          <p:nvPr/>
        </p:nvSpPr>
        <p:spPr>
          <a:xfrm>
            <a:off x="1538243" y="974220"/>
            <a:ext cx="967700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>
                <a:solidFill>
                  <a:srgbClr val="F7AF31"/>
                </a:solidFill>
              </a:rPr>
              <a:t>Improving Gender Balance project (IOP, 2014)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1FF0EC6-C151-45D5-BA05-339A9DA973E6}"/>
              </a:ext>
            </a:extLst>
          </p:cNvPr>
          <p:cNvSpPr txBox="1"/>
          <p:nvPr/>
        </p:nvSpPr>
        <p:spPr>
          <a:xfrm>
            <a:off x="1034039" y="2159253"/>
            <a:ext cx="1036604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rgbClr val="0190F2"/>
                </a:solidFill>
              </a:rPr>
              <a:t>Worked with 20 schools that showed gender bias in subject choice. Together they had only </a:t>
            </a:r>
            <a:r>
              <a:rPr lang="en-GB" sz="3200" dirty="0">
                <a:solidFill>
                  <a:srgbClr val="FFCC24"/>
                </a:solidFill>
              </a:rPr>
              <a:t>16 </a:t>
            </a:r>
            <a:r>
              <a:rPr lang="en-GB" sz="3200" dirty="0">
                <a:solidFill>
                  <a:srgbClr val="0190F2"/>
                </a:solidFill>
              </a:rPr>
              <a:t>girls choose physics A level.</a:t>
            </a:r>
          </a:p>
          <a:p>
            <a:endParaRPr lang="en-GB" sz="3200" dirty="0">
              <a:solidFill>
                <a:srgbClr val="0190F2"/>
              </a:solidFill>
            </a:endParaRPr>
          </a:p>
          <a:p>
            <a:r>
              <a:rPr lang="en-GB" sz="3200" dirty="0">
                <a:solidFill>
                  <a:srgbClr val="0190F2"/>
                </a:solidFill>
              </a:rPr>
              <a:t>Two years of interventions with students, teachers, school support staff, parents.</a:t>
            </a:r>
          </a:p>
          <a:p>
            <a:endParaRPr lang="en-GB" sz="3200" dirty="0">
              <a:solidFill>
                <a:srgbClr val="0190F2"/>
              </a:solidFill>
            </a:endParaRPr>
          </a:p>
          <a:p>
            <a:pPr algn="ctr"/>
            <a:r>
              <a:rPr lang="en-GB" sz="3200" dirty="0">
                <a:solidFill>
                  <a:srgbClr val="0190F2"/>
                </a:solidFill>
              </a:rPr>
              <a:t>How many girls chose physics afterwards?</a:t>
            </a:r>
          </a:p>
          <a:p>
            <a:endParaRPr lang="en-GB" sz="3200" dirty="0">
              <a:solidFill>
                <a:srgbClr val="0190F2"/>
              </a:solidFill>
            </a:endParaRPr>
          </a:p>
          <a:p>
            <a:endParaRPr lang="en-GB" sz="3200" dirty="0">
              <a:solidFill>
                <a:srgbClr val="0190F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464709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93A7FD9-0010-4C2F-A12B-7F0163D2A47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3FD8541-E608-4AD8-8A01-16A15786091D}"/>
              </a:ext>
            </a:extLst>
          </p:cNvPr>
          <p:cNvSpPr txBox="1"/>
          <p:nvPr/>
        </p:nvSpPr>
        <p:spPr>
          <a:xfrm>
            <a:off x="1538243" y="974220"/>
            <a:ext cx="967700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>
                <a:solidFill>
                  <a:srgbClr val="F7AF31"/>
                </a:solidFill>
              </a:rPr>
              <a:t>Improving Gender Balance project (IOP, 2014)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1FF0EC6-C151-45D5-BA05-339A9DA973E6}"/>
              </a:ext>
            </a:extLst>
          </p:cNvPr>
          <p:cNvSpPr txBox="1"/>
          <p:nvPr/>
        </p:nvSpPr>
        <p:spPr>
          <a:xfrm>
            <a:off x="1034038" y="2159253"/>
            <a:ext cx="1085030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rgbClr val="0190F2"/>
                </a:solidFill>
              </a:rPr>
              <a:t>Worked with 20 schools that showed gender bias in subject choice. Together they had only </a:t>
            </a:r>
            <a:r>
              <a:rPr lang="en-GB" sz="3200" dirty="0">
                <a:solidFill>
                  <a:srgbClr val="FFCC24"/>
                </a:solidFill>
              </a:rPr>
              <a:t>16</a:t>
            </a:r>
            <a:r>
              <a:rPr lang="en-GB" sz="3200" dirty="0">
                <a:solidFill>
                  <a:srgbClr val="0190F2"/>
                </a:solidFill>
              </a:rPr>
              <a:t> girls choose physics A level.</a:t>
            </a:r>
          </a:p>
          <a:p>
            <a:endParaRPr lang="en-GB" sz="3200" dirty="0">
              <a:solidFill>
                <a:srgbClr val="0190F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FB68E7B-5D09-4DC5-ABCD-13D0DD17E52A}"/>
              </a:ext>
            </a:extLst>
          </p:cNvPr>
          <p:cNvSpPr txBox="1"/>
          <p:nvPr/>
        </p:nvSpPr>
        <p:spPr>
          <a:xfrm>
            <a:off x="179462" y="3841359"/>
            <a:ext cx="1183307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dirty="0">
                <a:solidFill>
                  <a:srgbClr val="FFCC24"/>
                </a:solidFill>
              </a:rPr>
              <a:t>16 </a:t>
            </a:r>
            <a:r>
              <a:rPr lang="en-GB" sz="9600" dirty="0">
                <a:solidFill>
                  <a:srgbClr val="FFCC24"/>
                </a:solidFill>
                <a:sym typeface="Wingdings" panose="05000000000000000000" pitchFamily="2" charset="2"/>
              </a:rPr>
              <a:t> 52</a:t>
            </a:r>
            <a:endParaRPr lang="en-GB" sz="9600" dirty="0">
              <a:solidFill>
                <a:srgbClr val="FFCC24"/>
              </a:solidFill>
            </a:endParaRPr>
          </a:p>
          <a:p>
            <a:pPr algn="ctr"/>
            <a:endParaRPr lang="en-GB" sz="3200" dirty="0">
              <a:solidFill>
                <a:srgbClr val="0190F2"/>
              </a:solidFill>
            </a:endParaRPr>
          </a:p>
          <a:p>
            <a:pPr algn="ctr"/>
            <a:endParaRPr lang="en-GB" sz="3200" dirty="0">
              <a:solidFill>
                <a:srgbClr val="0190F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44315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93A7FD9-0010-4C2F-A12B-7F0163D2A47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281AB53-097B-420D-B523-00BE74FE7565}"/>
              </a:ext>
            </a:extLst>
          </p:cNvPr>
          <p:cNvSpPr txBox="1"/>
          <p:nvPr/>
        </p:nvSpPr>
        <p:spPr>
          <a:xfrm>
            <a:off x="1538243" y="974220"/>
            <a:ext cx="375673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>
                <a:solidFill>
                  <a:srgbClr val="F7AF31"/>
                </a:solidFill>
              </a:rPr>
              <a:t>Unconscious bias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EC8FE0D-77F7-4F3B-B195-2BD5C9A3F8DE}"/>
              </a:ext>
            </a:extLst>
          </p:cNvPr>
          <p:cNvSpPr txBox="1"/>
          <p:nvPr/>
        </p:nvSpPr>
        <p:spPr>
          <a:xfrm>
            <a:off x="4191342" y="2874683"/>
            <a:ext cx="380931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4000" dirty="0">
                <a:solidFill>
                  <a:srgbClr val="0190F2"/>
                </a:solidFill>
              </a:rPr>
              <a:t>Short video from</a:t>
            </a:r>
          </a:p>
          <a:p>
            <a:pPr algn="ctr"/>
            <a:r>
              <a:rPr lang="en-GB" sz="4000" dirty="0">
                <a:solidFill>
                  <a:srgbClr val="0190F2"/>
                </a:solidFill>
              </a:rPr>
              <a:t>The Royal Society</a:t>
            </a:r>
          </a:p>
        </p:txBody>
      </p:sp>
    </p:spTree>
    <p:extLst>
      <p:ext uri="{BB962C8B-B14F-4D97-AF65-F5344CB8AC3E}">
        <p14:creationId xmlns:p14="http://schemas.microsoft.com/office/powerpoint/2010/main" val="5498617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3918593-B489-4EC2-BECD-4C6167E40E6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7065" flipH="1">
            <a:off x="7678914" y="3155727"/>
            <a:ext cx="6662449" cy="538349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93A7FD9-0010-4C2F-A12B-7F0163D2A47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D3E4C94-63D0-41B1-B319-8E27378E48AB}"/>
              </a:ext>
            </a:extLst>
          </p:cNvPr>
          <p:cNvSpPr txBox="1"/>
          <p:nvPr/>
        </p:nvSpPr>
        <p:spPr>
          <a:xfrm>
            <a:off x="1572426" y="931491"/>
            <a:ext cx="189564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>
                <a:solidFill>
                  <a:srgbClr val="F7AF31"/>
                </a:solidFill>
              </a:rPr>
              <a:t>Agenda: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99ADD0B-5C17-49D6-A1F9-7975D079CB05}"/>
              </a:ext>
            </a:extLst>
          </p:cNvPr>
          <p:cNvSpPr txBox="1"/>
          <p:nvPr/>
        </p:nvSpPr>
        <p:spPr>
          <a:xfrm>
            <a:off x="1042587" y="1740509"/>
            <a:ext cx="9945158" cy="46474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rgbClr val="0190F2"/>
                </a:solidFill>
              </a:rPr>
              <a:t>What is </a:t>
            </a:r>
            <a:r>
              <a:rPr lang="en-GB" sz="3200" dirty="0" err="1">
                <a:solidFill>
                  <a:srgbClr val="0190F2"/>
                </a:solidFill>
              </a:rPr>
              <a:t>AstroBoost</a:t>
            </a:r>
            <a:endParaRPr lang="en-GB" sz="3200" dirty="0">
              <a:solidFill>
                <a:srgbClr val="0190F2"/>
              </a:solidFill>
            </a:endParaRPr>
          </a:p>
          <a:p>
            <a:pPr marL="457200" indent="-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rgbClr val="0190F2"/>
                </a:solidFill>
              </a:rPr>
              <a:t>The Webb Telescope – a chance for Q&amp;A (Steve Wilkins)</a:t>
            </a:r>
          </a:p>
          <a:p>
            <a:pPr marL="457200" indent="-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rgbClr val="0190F2"/>
                </a:solidFill>
              </a:rPr>
              <a:t>Show demonstration!</a:t>
            </a:r>
          </a:p>
          <a:p>
            <a:pPr marL="457200" indent="-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rgbClr val="0190F2"/>
                </a:solidFill>
              </a:rPr>
              <a:t>Risk assessment</a:t>
            </a:r>
          </a:p>
          <a:p>
            <a:pPr marL="457200" indent="-457200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GB" sz="200" dirty="0">
              <a:solidFill>
                <a:srgbClr val="0190F2"/>
              </a:solidFill>
            </a:endParaRPr>
          </a:p>
          <a:p>
            <a:pPr marL="457200" indent="-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rgbClr val="0190F2"/>
                </a:solidFill>
              </a:rPr>
              <a:t>Science  communication thoughts</a:t>
            </a:r>
          </a:p>
          <a:p>
            <a:pPr marL="457200" indent="-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rgbClr val="0190F2"/>
                </a:solidFill>
              </a:rPr>
              <a:t>A chance to play with the toys</a:t>
            </a:r>
          </a:p>
          <a:p>
            <a:pPr marL="457200" indent="-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rgbClr val="0190F2"/>
                </a:solidFill>
              </a:rPr>
              <a:t>Evaluation requirements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43DE082-ED04-47C8-81CE-9043E5E9202B}"/>
              </a:ext>
            </a:extLst>
          </p:cNvPr>
          <p:cNvSpPr txBox="1"/>
          <p:nvPr/>
        </p:nvSpPr>
        <p:spPr>
          <a:xfrm rot="19846343">
            <a:off x="4980189" y="3678824"/>
            <a:ext cx="116410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>
                <a:solidFill>
                  <a:srgbClr val="F7AF31"/>
                </a:solidFill>
                <a:latin typeface="AR BERKLEY" panose="02000000000000000000" pitchFamily="2" charset="0"/>
              </a:rPr>
              <a:t>lunch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E66938A5-2C0B-45C6-9E93-CEC04013AAEA}"/>
              </a:ext>
            </a:extLst>
          </p:cNvPr>
          <p:cNvCxnSpPr>
            <a:cxnSpLocks/>
          </p:cNvCxnSpPr>
          <p:nvPr/>
        </p:nvCxnSpPr>
        <p:spPr>
          <a:xfrm flipH="1">
            <a:off x="3999432" y="4289989"/>
            <a:ext cx="1034042" cy="119641"/>
          </a:xfrm>
          <a:prstGeom prst="straightConnector1">
            <a:avLst/>
          </a:prstGeom>
          <a:ln>
            <a:solidFill>
              <a:srgbClr val="FFCC24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470188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93A7FD9-0010-4C2F-A12B-7F0163D2A47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3FD8541-E608-4AD8-8A01-16A15786091D}"/>
              </a:ext>
            </a:extLst>
          </p:cNvPr>
          <p:cNvSpPr txBox="1"/>
          <p:nvPr/>
        </p:nvSpPr>
        <p:spPr>
          <a:xfrm>
            <a:off x="1538243" y="974220"/>
            <a:ext cx="352500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>
                <a:solidFill>
                  <a:srgbClr val="F7AF31"/>
                </a:solidFill>
              </a:rPr>
              <a:t>Gender in STEM</a:t>
            </a:r>
          </a:p>
        </p:txBody>
      </p:sp>
      <p:pic>
        <p:nvPicPr>
          <p:cNvPr id="3074" name="Picture 2" descr="How it Works">
            <a:extLst>
              <a:ext uri="{FF2B5EF4-FFF2-40B4-BE49-F238E27FC236}">
                <a16:creationId xmlns:a16="http://schemas.microsoft.com/office/drawing/2014/main" id="{4D5CA62D-AD82-4C24-B1D5-ECB6902F4B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8969" y="2125009"/>
            <a:ext cx="6491466" cy="3340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3055DD4-B7D5-47B2-81A8-BDCEC730861F}"/>
              </a:ext>
            </a:extLst>
          </p:cNvPr>
          <p:cNvSpPr txBox="1"/>
          <p:nvPr/>
        </p:nvSpPr>
        <p:spPr>
          <a:xfrm>
            <a:off x="5602261" y="5997669"/>
            <a:ext cx="62937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GB" sz="2800" dirty="0">
                <a:solidFill>
                  <a:srgbClr val="0190F2"/>
                </a:solidFill>
              </a:rPr>
              <a:t>Cartoon by </a:t>
            </a:r>
            <a:r>
              <a:rPr lang="en-GB" sz="2800" dirty="0" err="1">
                <a:solidFill>
                  <a:srgbClr val="0190F2"/>
                </a:solidFill>
              </a:rPr>
              <a:t>xkcd</a:t>
            </a:r>
            <a:r>
              <a:rPr lang="en-GB" sz="2800" dirty="0">
                <a:solidFill>
                  <a:srgbClr val="0190F2"/>
                </a:solidFill>
              </a:rPr>
              <a:t> at https://xkcd.com/385/</a:t>
            </a:r>
          </a:p>
        </p:txBody>
      </p:sp>
    </p:spTree>
    <p:extLst>
      <p:ext uri="{BB962C8B-B14F-4D97-AF65-F5344CB8AC3E}">
        <p14:creationId xmlns:p14="http://schemas.microsoft.com/office/powerpoint/2010/main" val="213193360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5EE46A59-FF90-49C0-8C0D-48495B374AD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97536"/>
            <a:ext cx="12192000" cy="116241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93A7FD9-0010-4C2F-A12B-7F0163D2A47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0" cy="6858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AC75AE4-367A-4ABA-AEF8-FD259547E39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95539" flipH="1">
            <a:off x="4074522" y="11061"/>
            <a:ext cx="7149453" cy="577701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F47FE12-6796-4ADF-94D0-068C2CBC23FE}"/>
              </a:ext>
            </a:extLst>
          </p:cNvPr>
          <p:cNvSpPr txBox="1"/>
          <p:nvPr/>
        </p:nvSpPr>
        <p:spPr>
          <a:xfrm>
            <a:off x="1555335" y="1290935"/>
            <a:ext cx="2638094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 err="1">
                <a:solidFill>
                  <a:srgbClr val="F7AF31"/>
                </a:solidFill>
              </a:rPr>
              <a:t>AstroBoost</a:t>
            </a:r>
            <a:r>
              <a:rPr lang="en-GB" sz="4000" dirty="0">
                <a:solidFill>
                  <a:srgbClr val="F7AF31"/>
                </a:solidFill>
              </a:rPr>
              <a:t> </a:t>
            </a:r>
          </a:p>
          <a:p>
            <a:r>
              <a:rPr lang="en-GB" sz="4000" dirty="0">
                <a:solidFill>
                  <a:srgbClr val="F7AF31"/>
                </a:solidFill>
              </a:rPr>
              <a:t>training day</a:t>
            </a:r>
          </a:p>
          <a:p>
            <a:endParaRPr lang="en-GB" sz="3200" dirty="0">
              <a:solidFill>
                <a:srgbClr val="F7AF31"/>
              </a:solidFill>
            </a:endParaRPr>
          </a:p>
          <a:p>
            <a:r>
              <a:rPr lang="en-GB" sz="2800" dirty="0">
                <a:solidFill>
                  <a:srgbClr val="F7AF31"/>
                </a:solidFill>
              </a:rPr>
              <a:t>Jenny Shipway</a:t>
            </a:r>
            <a:br>
              <a:rPr lang="en-GB" sz="2800" dirty="0">
                <a:solidFill>
                  <a:srgbClr val="F7AF31"/>
                </a:solidFill>
              </a:rPr>
            </a:br>
            <a:r>
              <a:rPr lang="en-GB" sz="2800" dirty="0">
                <a:solidFill>
                  <a:srgbClr val="F7AF31"/>
                </a:solidFill>
              </a:rPr>
              <a:t>Project Manager</a:t>
            </a:r>
          </a:p>
        </p:txBody>
      </p:sp>
    </p:spTree>
    <p:extLst>
      <p:ext uri="{BB962C8B-B14F-4D97-AF65-F5344CB8AC3E}">
        <p14:creationId xmlns:p14="http://schemas.microsoft.com/office/powerpoint/2010/main" val="243246194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93A7FD9-0010-4C2F-A12B-7F0163D2A47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281AB53-097B-420D-B523-00BE74FE7565}"/>
              </a:ext>
            </a:extLst>
          </p:cNvPr>
          <p:cNvSpPr txBox="1"/>
          <p:nvPr/>
        </p:nvSpPr>
        <p:spPr>
          <a:xfrm>
            <a:off x="1538243" y="974220"/>
            <a:ext cx="527657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>
                <a:solidFill>
                  <a:srgbClr val="F7AF31"/>
                </a:solidFill>
              </a:rPr>
              <a:t>Evaluation requirements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CE8A481-94C6-4217-9EBC-80A6BFD9F28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0336" y="2074256"/>
            <a:ext cx="3326984" cy="3809524"/>
          </a:xfrm>
          <a:prstGeom prst="rect">
            <a:avLst/>
          </a:prstGeom>
        </p:spPr>
      </p:pic>
      <p:sp>
        <p:nvSpPr>
          <p:cNvPr id="7" name="Smiley Face 6">
            <a:extLst>
              <a:ext uri="{FF2B5EF4-FFF2-40B4-BE49-F238E27FC236}">
                <a16:creationId xmlns:a16="http://schemas.microsoft.com/office/drawing/2014/main" id="{809CC377-C8E2-4F21-BC93-D367FDFF8CDB}"/>
              </a:ext>
            </a:extLst>
          </p:cNvPr>
          <p:cNvSpPr/>
          <p:nvPr/>
        </p:nvSpPr>
        <p:spPr>
          <a:xfrm rot="20884421">
            <a:off x="5996598" y="3008504"/>
            <a:ext cx="456668" cy="377383"/>
          </a:xfrm>
          <a:prstGeom prst="smileyFace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54A1211-C81A-46A8-9871-077F5105BBA1}"/>
              </a:ext>
            </a:extLst>
          </p:cNvPr>
          <p:cNvSpPr txBox="1"/>
          <p:nvPr/>
        </p:nvSpPr>
        <p:spPr>
          <a:xfrm>
            <a:off x="6224932" y="4374131"/>
            <a:ext cx="44438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600" b="1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4487254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3918593-B489-4EC2-BECD-4C6167E40E6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7065" flipH="1">
            <a:off x="6448320" y="4719613"/>
            <a:ext cx="6662449" cy="538349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93A7FD9-0010-4C2F-A12B-7F0163D2A47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D3E4C94-63D0-41B1-B319-8E27378E48AB}"/>
              </a:ext>
            </a:extLst>
          </p:cNvPr>
          <p:cNvSpPr txBox="1"/>
          <p:nvPr/>
        </p:nvSpPr>
        <p:spPr>
          <a:xfrm>
            <a:off x="1572426" y="1410058"/>
            <a:ext cx="420602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 err="1">
                <a:solidFill>
                  <a:srgbClr val="F7AF31"/>
                </a:solidFill>
              </a:rPr>
              <a:t>AstroBoost</a:t>
            </a:r>
            <a:r>
              <a:rPr lang="en-GB" sz="4000" dirty="0">
                <a:solidFill>
                  <a:srgbClr val="F7AF31"/>
                </a:solidFill>
              </a:rPr>
              <a:t> phase 1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8CBC804-52F3-4D01-86A7-AC78F695734A}"/>
              </a:ext>
            </a:extLst>
          </p:cNvPr>
          <p:cNvSpPr txBox="1"/>
          <p:nvPr/>
        </p:nvSpPr>
        <p:spPr>
          <a:xfrm>
            <a:off x="1572426" y="2117944"/>
            <a:ext cx="95572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>
                <a:solidFill>
                  <a:srgbClr val="F7AF31"/>
                </a:solidFill>
              </a:rPr>
              <a:t>Royal Astronomical Society project, funded by STFC Spark Award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99ADD0B-5C17-49D6-A1F9-7975D079CB05}"/>
              </a:ext>
            </a:extLst>
          </p:cNvPr>
          <p:cNvSpPr txBox="1"/>
          <p:nvPr/>
        </p:nvSpPr>
        <p:spPr>
          <a:xfrm>
            <a:off x="1110954" y="3270209"/>
            <a:ext cx="7970965" cy="18774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14350" indent="-514350">
              <a:spcAft>
                <a:spcPts val="1200"/>
              </a:spcAft>
              <a:buFont typeface="+mj-lt"/>
              <a:buAutoNum type="arabicPeriod"/>
            </a:pPr>
            <a:r>
              <a:rPr lang="en-GB" sz="3200" dirty="0">
                <a:solidFill>
                  <a:srgbClr val="0190F2"/>
                </a:solidFill>
              </a:rPr>
              <a:t>Survey current AS activity across the south</a:t>
            </a:r>
          </a:p>
          <a:p>
            <a:pPr marL="514350" indent="-514350">
              <a:spcAft>
                <a:spcPts val="1200"/>
              </a:spcAft>
              <a:buFont typeface="+mj-lt"/>
              <a:buAutoNum type="arabicPeriod"/>
            </a:pPr>
            <a:r>
              <a:rPr lang="en-GB" sz="3200" dirty="0">
                <a:solidFill>
                  <a:srgbClr val="0190F2"/>
                </a:solidFill>
              </a:rPr>
              <a:t>Create Webb resources for partner societies</a:t>
            </a:r>
          </a:p>
          <a:p>
            <a:pPr marL="514350" indent="-514350">
              <a:spcAft>
                <a:spcPts val="1200"/>
              </a:spcAft>
              <a:buFont typeface="+mj-lt"/>
              <a:buAutoNum type="arabicPeriod"/>
            </a:pPr>
            <a:r>
              <a:rPr lang="en-GB" sz="3200" dirty="0">
                <a:solidFill>
                  <a:srgbClr val="0190F2"/>
                </a:solidFill>
              </a:rPr>
              <a:t>Evaluate success of resources and project</a:t>
            </a:r>
          </a:p>
        </p:txBody>
      </p:sp>
    </p:spTree>
    <p:extLst>
      <p:ext uri="{BB962C8B-B14F-4D97-AF65-F5344CB8AC3E}">
        <p14:creationId xmlns:p14="http://schemas.microsoft.com/office/powerpoint/2010/main" val="19166181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1EBEE33F-0D25-4169-A417-CC383D0B99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84" y="666572"/>
            <a:ext cx="11970432" cy="589105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93A7FD9-0010-4C2F-A12B-7F0163D2A47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D3E4C94-63D0-41B1-B319-8E27378E48AB}"/>
              </a:ext>
            </a:extLst>
          </p:cNvPr>
          <p:cNvSpPr txBox="1"/>
          <p:nvPr/>
        </p:nvSpPr>
        <p:spPr>
          <a:xfrm>
            <a:off x="7887640" y="5275502"/>
            <a:ext cx="399250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 err="1">
                <a:solidFill>
                  <a:srgbClr val="383E5E"/>
                </a:solidFill>
              </a:rPr>
              <a:t>AstroBoost</a:t>
            </a:r>
            <a:r>
              <a:rPr lang="en-GB" sz="4000" dirty="0">
                <a:solidFill>
                  <a:srgbClr val="383E5E"/>
                </a:solidFill>
              </a:rPr>
              <a:t> Survey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8CBC804-52F3-4D01-86A7-AC78F695734A}"/>
              </a:ext>
            </a:extLst>
          </p:cNvPr>
          <p:cNvSpPr txBox="1"/>
          <p:nvPr/>
        </p:nvSpPr>
        <p:spPr>
          <a:xfrm>
            <a:off x="4136164" y="5958626"/>
            <a:ext cx="77439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>
                <a:solidFill>
                  <a:srgbClr val="383E5E"/>
                </a:solidFill>
              </a:rPr>
              <a:t>31 Astronomical Societies / five counties + Newbury</a:t>
            </a:r>
          </a:p>
        </p:txBody>
      </p:sp>
    </p:spTree>
    <p:extLst>
      <p:ext uri="{BB962C8B-B14F-4D97-AF65-F5344CB8AC3E}">
        <p14:creationId xmlns:p14="http://schemas.microsoft.com/office/powerpoint/2010/main" val="25065979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93A7FD9-0010-4C2F-A12B-7F0163D2A47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D3E4C94-63D0-41B1-B319-8E27378E48AB}"/>
              </a:ext>
            </a:extLst>
          </p:cNvPr>
          <p:cNvSpPr txBox="1"/>
          <p:nvPr/>
        </p:nvSpPr>
        <p:spPr>
          <a:xfrm>
            <a:off x="7887640" y="5711339"/>
            <a:ext cx="399250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 err="1">
                <a:solidFill>
                  <a:srgbClr val="383E5E"/>
                </a:solidFill>
              </a:rPr>
              <a:t>AstroBoost</a:t>
            </a:r>
            <a:r>
              <a:rPr lang="en-GB" sz="4000" dirty="0">
                <a:solidFill>
                  <a:srgbClr val="383E5E"/>
                </a:solidFill>
              </a:rPr>
              <a:t> Survey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F5A4ADA-4038-44BF-8E60-5678044024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9975" y="1796794"/>
            <a:ext cx="9711292" cy="340332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C683DE97-57C4-4B6B-89CA-F52D1402D8D6}"/>
              </a:ext>
            </a:extLst>
          </p:cNvPr>
          <p:cNvSpPr/>
          <p:nvPr/>
        </p:nvSpPr>
        <p:spPr>
          <a:xfrm>
            <a:off x="5554767" y="1796794"/>
            <a:ext cx="94004" cy="33947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09399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93A7FD9-0010-4C2F-A12B-7F0163D2A47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D3E4C94-63D0-41B1-B319-8E27378E48AB}"/>
              </a:ext>
            </a:extLst>
          </p:cNvPr>
          <p:cNvSpPr txBox="1"/>
          <p:nvPr/>
        </p:nvSpPr>
        <p:spPr>
          <a:xfrm>
            <a:off x="7887640" y="5711339"/>
            <a:ext cx="399250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 err="1">
                <a:solidFill>
                  <a:srgbClr val="FFCC24"/>
                </a:solidFill>
              </a:rPr>
              <a:t>AstroBoost</a:t>
            </a:r>
            <a:r>
              <a:rPr lang="en-GB" sz="4000" dirty="0">
                <a:solidFill>
                  <a:srgbClr val="FFCC24"/>
                </a:solidFill>
              </a:rPr>
              <a:t> Survey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F6C5A0C5-37C8-4DF1-8D46-1E1B05166590}"/>
              </a:ext>
            </a:extLst>
          </p:cNvPr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273363000"/>
              </p:ext>
            </p:extLst>
          </p:nvPr>
        </p:nvGraphicFramePr>
        <p:xfrm>
          <a:off x="391089" y="2264636"/>
          <a:ext cx="11409822" cy="1594375"/>
        </p:xfrm>
        <a:graphic>
          <a:graphicData uri="http://schemas.openxmlformats.org/drawingml/2006/table">
            <a:tbl>
              <a:tblPr/>
              <a:tblGrid>
                <a:gridCol w="1273306">
                  <a:extLst>
                    <a:ext uri="{9D8B030D-6E8A-4147-A177-3AD203B41FA5}">
                      <a16:colId xmlns:a16="http://schemas.microsoft.com/office/drawing/2014/main" val="1633127456"/>
                    </a:ext>
                  </a:extLst>
                </a:gridCol>
                <a:gridCol w="1448074">
                  <a:extLst>
                    <a:ext uri="{9D8B030D-6E8A-4147-A177-3AD203B41FA5}">
                      <a16:colId xmlns:a16="http://schemas.microsoft.com/office/drawing/2014/main" val="2119953618"/>
                    </a:ext>
                  </a:extLst>
                </a:gridCol>
                <a:gridCol w="1148473">
                  <a:extLst>
                    <a:ext uri="{9D8B030D-6E8A-4147-A177-3AD203B41FA5}">
                      <a16:colId xmlns:a16="http://schemas.microsoft.com/office/drawing/2014/main" val="1598732642"/>
                    </a:ext>
                  </a:extLst>
                </a:gridCol>
                <a:gridCol w="1173439">
                  <a:extLst>
                    <a:ext uri="{9D8B030D-6E8A-4147-A177-3AD203B41FA5}">
                      <a16:colId xmlns:a16="http://schemas.microsoft.com/office/drawing/2014/main" val="2394274755"/>
                    </a:ext>
                  </a:extLst>
                </a:gridCol>
                <a:gridCol w="1273306">
                  <a:extLst>
                    <a:ext uri="{9D8B030D-6E8A-4147-A177-3AD203B41FA5}">
                      <a16:colId xmlns:a16="http://schemas.microsoft.com/office/drawing/2014/main" val="526895321"/>
                    </a:ext>
                  </a:extLst>
                </a:gridCol>
                <a:gridCol w="1273306">
                  <a:extLst>
                    <a:ext uri="{9D8B030D-6E8A-4147-A177-3AD203B41FA5}">
                      <a16:colId xmlns:a16="http://schemas.microsoft.com/office/drawing/2014/main" val="761582413"/>
                    </a:ext>
                  </a:extLst>
                </a:gridCol>
                <a:gridCol w="1273306">
                  <a:extLst>
                    <a:ext uri="{9D8B030D-6E8A-4147-A177-3AD203B41FA5}">
                      <a16:colId xmlns:a16="http://schemas.microsoft.com/office/drawing/2014/main" val="2315505894"/>
                    </a:ext>
                  </a:extLst>
                </a:gridCol>
                <a:gridCol w="1273306">
                  <a:extLst>
                    <a:ext uri="{9D8B030D-6E8A-4147-A177-3AD203B41FA5}">
                      <a16:colId xmlns:a16="http://schemas.microsoft.com/office/drawing/2014/main" val="3520014340"/>
                    </a:ext>
                  </a:extLst>
                </a:gridCol>
                <a:gridCol w="1273306">
                  <a:extLst>
                    <a:ext uri="{9D8B030D-6E8A-4147-A177-3AD203B41FA5}">
                      <a16:colId xmlns:a16="http://schemas.microsoft.com/office/drawing/2014/main" val="1752455528"/>
                    </a:ext>
                  </a:extLst>
                </a:gridCol>
              </a:tblGrid>
              <a:tr h="504202"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People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Skills</a:t>
                      </a:r>
                    </a:p>
                  </a:txBody>
                  <a:tcPr marL="5443" marR="5443" marT="5443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Weather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Money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Kit</a:t>
                      </a:r>
                    </a:p>
                  </a:txBody>
                  <a:tcPr marL="5443" marR="5443" marT="544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Other</a:t>
                      </a:r>
                    </a:p>
                  </a:txBody>
                  <a:tcPr marL="5443" marR="5443" marT="5443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Other orgs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Venue</a:t>
                      </a:r>
                    </a:p>
                  </a:txBody>
                  <a:tcPr marL="5443" marR="5443" marT="544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Marketing</a:t>
                      </a:r>
                    </a:p>
                  </a:txBody>
                  <a:tcPr marL="5443" marR="5443" marT="5443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2512958"/>
                  </a:ext>
                </a:extLst>
              </a:tr>
              <a:tr h="18482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5443" marR="5443" marT="544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5443" marR="5443" marT="544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5443" marR="5443" marT="544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5443" marR="5443" marT="544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5443" marR="5443" marT="544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5443" marR="5443" marT="544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5443" marR="5443" marT="544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5443" marR="5443" marT="544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5443" marR="5443" marT="544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95641334"/>
                  </a:ext>
                </a:extLst>
              </a:tr>
              <a:tr h="458792"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74%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19%</a:t>
                      </a:r>
                    </a:p>
                  </a:txBody>
                  <a:tcPr marL="5443" marR="5443" marT="5443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8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15%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19%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8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15%</a:t>
                      </a:r>
                    </a:p>
                  </a:txBody>
                  <a:tcPr marL="5443" marR="5443" marT="544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7%</a:t>
                      </a:r>
                    </a:p>
                  </a:txBody>
                  <a:tcPr marL="5443" marR="5443" marT="5443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7%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11%</a:t>
                      </a:r>
                    </a:p>
                  </a:txBody>
                  <a:tcPr marL="5443" marR="5443" marT="544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1D47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7%</a:t>
                      </a:r>
                    </a:p>
                  </a:txBody>
                  <a:tcPr marL="5443" marR="5443" marT="5443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3373522"/>
                  </a:ext>
                </a:extLst>
              </a:tr>
              <a:tr h="446558"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Kit storage</a:t>
                      </a:r>
                    </a:p>
                  </a:txBody>
                  <a:tcPr marL="5443" marR="5443" marT="544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Refurb</a:t>
                      </a:r>
                    </a:p>
                  </a:txBody>
                  <a:tcPr marL="5443" marR="5443" marT="544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43" marR="5443" marT="544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27315391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2CD11A94-FA91-4ECE-ADFC-D4B6A3A87AFD}"/>
              </a:ext>
            </a:extLst>
          </p:cNvPr>
          <p:cNvSpPr txBox="1"/>
          <p:nvPr/>
        </p:nvSpPr>
        <p:spPr>
          <a:xfrm>
            <a:off x="1562692" y="821721"/>
            <a:ext cx="793210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>
                <a:solidFill>
                  <a:srgbClr val="FFCC24"/>
                </a:solidFill>
              </a:rPr>
              <a:t>Barriers to doing any/more outreach:</a:t>
            </a:r>
          </a:p>
        </p:txBody>
      </p:sp>
    </p:spTree>
    <p:extLst>
      <p:ext uri="{BB962C8B-B14F-4D97-AF65-F5344CB8AC3E}">
        <p14:creationId xmlns:p14="http://schemas.microsoft.com/office/powerpoint/2010/main" val="35108085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93A7FD9-0010-4C2F-A12B-7F0163D2A47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D3E4C94-63D0-41B1-B319-8E27378E48AB}"/>
              </a:ext>
            </a:extLst>
          </p:cNvPr>
          <p:cNvSpPr txBox="1"/>
          <p:nvPr/>
        </p:nvSpPr>
        <p:spPr>
          <a:xfrm>
            <a:off x="1572426" y="1307506"/>
            <a:ext cx="365465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>
                <a:solidFill>
                  <a:srgbClr val="F7AF31"/>
                </a:solidFill>
              </a:rPr>
              <a:t>Resources - aims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8CBC804-52F3-4D01-86A7-AC78F695734A}"/>
              </a:ext>
            </a:extLst>
          </p:cNvPr>
          <p:cNvSpPr txBox="1"/>
          <p:nvPr/>
        </p:nvSpPr>
        <p:spPr>
          <a:xfrm>
            <a:off x="1572426" y="2015392"/>
            <a:ext cx="97458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>
                <a:solidFill>
                  <a:srgbClr val="F7AF31"/>
                </a:solidFill>
              </a:rPr>
              <a:t>Guided by discussions with partner societies and Webb Campaign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99ADD0B-5C17-49D6-A1F9-7975D079CB05}"/>
              </a:ext>
            </a:extLst>
          </p:cNvPr>
          <p:cNvSpPr txBox="1"/>
          <p:nvPr/>
        </p:nvSpPr>
        <p:spPr>
          <a:xfrm>
            <a:off x="1110954" y="3124927"/>
            <a:ext cx="7970965" cy="18774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14350" indent="-514350">
              <a:spcAft>
                <a:spcPts val="1200"/>
              </a:spcAft>
              <a:buFont typeface="+mj-lt"/>
              <a:buAutoNum type="arabicPeriod"/>
            </a:pPr>
            <a:r>
              <a:rPr lang="en-GB" sz="3200" dirty="0">
                <a:solidFill>
                  <a:srgbClr val="0190F2"/>
                </a:solidFill>
              </a:rPr>
              <a:t>Flexible, demo-based show for ages 8-12yr</a:t>
            </a:r>
          </a:p>
          <a:p>
            <a:pPr marL="514350" indent="-514350">
              <a:spcAft>
                <a:spcPts val="1200"/>
              </a:spcAft>
              <a:buFont typeface="+mj-lt"/>
              <a:buAutoNum type="arabicPeriod"/>
            </a:pPr>
            <a:r>
              <a:rPr lang="en-GB" sz="3200" dirty="0">
                <a:solidFill>
                  <a:srgbClr val="0190F2"/>
                </a:solidFill>
              </a:rPr>
              <a:t>Physical props and resources</a:t>
            </a:r>
          </a:p>
          <a:p>
            <a:pPr marL="514350" indent="-514350">
              <a:spcAft>
                <a:spcPts val="1200"/>
              </a:spcAft>
              <a:buFont typeface="+mj-lt"/>
              <a:buAutoNum type="arabicPeriod"/>
            </a:pPr>
            <a:r>
              <a:rPr lang="en-GB" sz="3200" dirty="0">
                <a:solidFill>
                  <a:srgbClr val="0190F2"/>
                </a:solidFill>
              </a:rPr>
              <a:t>Focus on infrared and seeing into nebulae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B4BC27E-4811-40CD-83C5-A54BD1D8BCC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011960" flipH="1" flipV="1">
            <a:off x="9345572" y="4224401"/>
            <a:ext cx="2061370" cy="1665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44961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93A7FD9-0010-4C2F-A12B-7F0163D2A47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D3E4C94-63D0-41B1-B319-8E27378E48AB}"/>
              </a:ext>
            </a:extLst>
          </p:cNvPr>
          <p:cNvSpPr txBox="1"/>
          <p:nvPr/>
        </p:nvSpPr>
        <p:spPr>
          <a:xfrm>
            <a:off x="1572426" y="1307506"/>
            <a:ext cx="386753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>
                <a:solidFill>
                  <a:srgbClr val="F7AF31"/>
                </a:solidFill>
              </a:rPr>
              <a:t>Resources - result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99ADD0B-5C17-49D6-A1F9-7975D079CB05}"/>
              </a:ext>
            </a:extLst>
          </p:cNvPr>
          <p:cNvSpPr txBox="1"/>
          <p:nvPr/>
        </p:nvSpPr>
        <p:spPr>
          <a:xfrm>
            <a:off x="1110954" y="2586536"/>
            <a:ext cx="9554197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spcAft>
                <a:spcPts val="1200"/>
              </a:spcAft>
              <a:buFont typeface="+mj-lt"/>
              <a:buAutoNum type="arabicPeriod"/>
            </a:pPr>
            <a:r>
              <a:rPr lang="en-GB" sz="3200" dirty="0">
                <a:solidFill>
                  <a:srgbClr val="0190F2"/>
                </a:solidFill>
              </a:rPr>
              <a:t>Boxes of physical props and resources </a:t>
            </a:r>
          </a:p>
          <a:p>
            <a:pPr marL="514350" indent="-514350">
              <a:spcAft>
                <a:spcPts val="1200"/>
              </a:spcAft>
              <a:buFont typeface="+mj-lt"/>
              <a:buAutoNum type="arabicPeriod"/>
            </a:pPr>
            <a:r>
              <a:rPr lang="en-GB" sz="3200" dirty="0">
                <a:solidFill>
                  <a:srgbClr val="0190F2"/>
                </a:solidFill>
              </a:rPr>
              <a:t>Written supporting materials</a:t>
            </a:r>
          </a:p>
          <a:p>
            <a:pPr marL="514350" indent="-514350">
              <a:spcAft>
                <a:spcPts val="1200"/>
              </a:spcAft>
              <a:buFont typeface="+mj-lt"/>
              <a:buAutoNum type="arabicPeriod"/>
            </a:pPr>
            <a:r>
              <a:rPr lang="en-GB" sz="3200" dirty="0" err="1">
                <a:solidFill>
                  <a:srgbClr val="0190F2"/>
                </a:solidFill>
              </a:rPr>
              <a:t>Powerpoint</a:t>
            </a:r>
            <a:r>
              <a:rPr lang="en-GB" sz="3200" dirty="0">
                <a:solidFill>
                  <a:srgbClr val="0190F2"/>
                </a:solidFill>
              </a:rPr>
              <a:t> presentations</a:t>
            </a:r>
          </a:p>
          <a:p>
            <a:pPr marL="514350" indent="-514350">
              <a:spcAft>
                <a:spcPts val="1200"/>
              </a:spcAft>
              <a:buFont typeface="+mj-lt"/>
              <a:buAutoNum type="arabicPeriod"/>
            </a:pPr>
            <a:r>
              <a:rPr lang="en-GB" sz="3200" dirty="0">
                <a:solidFill>
                  <a:srgbClr val="0190F2"/>
                </a:solidFill>
              </a:rPr>
              <a:t>Risk assessment templates </a:t>
            </a:r>
          </a:p>
          <a:p>
            <a:pPr marL="514350" indent="-514350">
              <a:spcAft>
                <a:spcPts val="1200"/>
              </a:spcAft>
              <a:buFont typeface="+mj-lt"/>
              <a:buAutoNum type="arabicPeriod"/>
            </a:pPr>
            <a:r>
              <a:rPr lang="en-GB" sz="3200" dirty="0">
                <a:solidFill>
                  <a:srgbClr val="0190F2"/>
                </a:solidFill>
              </a:rPr>
              <a:t>Evaluation materials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052F036-7059-443C-A75F-28F9A3196BC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607273" flipH="1" flipV="1">
            <a:off x="7778996" y="3731865"/>
            <a:ext cx="2061370" cy="1665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61225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93A7FD9-0010-4C2F-A12B-7F0163D2A47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0" cy="6858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ECE2D96-1087-48C1-93F7-71EC27FDD8B7}"/>
              </a:ext>
            </a:extLst>
          </p:cNvPr>
          <p:cNvSpPr txBox="1"/>
          <p:nvPr/>
        </p:nvSpPr>
        <p:spPr>
          <a:xfrm>
            <a:off x="2439036" y="2151727"/>
            <a:ext cx="7313925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4000" dirty="0">
                <a:solidFill>
                  <a:srgbClr val="F7AF31"/>
                </a:solidFill>
              </a:rPr>
              <a:t>The James Webb Space Telescope</a:t>
            </a:r>
          </a:p>
          <a:p>
            <a:pPr algn="ctr"/>
            <a:endParaRPr lang="en-GB" sz="4000" dirty="0">
              <a:solidFill>
                <a:srgbClr val="F7AF31"/>
              </a:solidFill>
            </a:endParaRPr>
          </a:p>
          <a:p>
            <a:pPr algn="ctr"/>
            <a:r>
              <a:rPr lang="en-GB" sz="4000" dirty="0">
                <a:solidFill>
                  <a:srgbClr val="0190F2"/>
                </a:solidFill>
              </a:rPr>
              <a:t>Skype presentation by</a:t>
            </a:r>
          </a:p>
          <a:p>
            <a:pPr algn="ctr"/>
            <a:r>
              <a:rPr lang="en-GB" sz="4000" dirty="0">
                <a:solidFill>
                  <a:srgbClr val="0190F2"/>
                </a:solidFill>
              </a:rPr>
              <a:t>Steve Wilkins, University of Sussex</a:t>
            </a:r>
          </a:p>
        </p:txBody>
      </p:sp>
    </p:spTree>
    <p:extLst>
      <p:ext uri="{BB962C8B-B14F-4D97-AF65-F5344CB8AC3E}">
        <p14:creationId xmlns:p14="http://schemas.microsoft.com/office/powerpoint/2010/main" val="39946947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12374</TotalTime>
  <Words>515</Words>
  <Application>Microsoft Office PowerPoint</Application>
  <PresentationFormat>Widescreen</PresentationFormat>
  <Paragraphs>141</Paragraphs>
  <Slides>22</Slides>
  <Notes>22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8" baseType="lpstr">
      <vt:lpstr>AR BERKLEY</vt:lpstr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Jenny</dc:creator>
  <cp:lastModifiedBy>Jenny</cp:lastModifiedBy>
  <cp:revision>243</cp:revision>
  <dcterms:created xsi:type="dcterms:W3CDTF">2018-05-10T16:26:07Z</dcterms:created>
  <dcterms:modified xsi:type="dcterms:W3CDTF">2018-09-14T22:32:29Z</dcterms:modified>
</cp:coreProperties>
</file>