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4" r:id="rId3"/>
    <p:sldId id="264" r:id="rId4"/>
    <p:sldId id="265" r:id="rId5"/>
    <p:sldId id="266" r:id="rId6"/>
    <p:sldId id="267" r:id="rId7"/>
    <p:sldId id="271" r:id="rId8"/>
    <p:sldId id="268" r:id="rId9"/>
    <p:sldId id="272" r:id="rId10"/>
    <p:sldId id="269" r:id="rId11"/>
    <p:sldId id="273" r:id="rId12"/>
    <p:sldId id="270" r:id="rId13"/>
    <p:sldId id="274" r:id="rId14"/>
    <p:sldId id="261" r:id="rId15"/>
    <p:sldId id="275" r:id="rId16"/>
    <p:sldId id="276" r:id="rId17"/>
    <p:sldId id="283" r:id="rId18"/>
    <p:sldId id="262" r:id="rId19"/>
    <p:sldId id="277" r:id="rId20"/>
    <p:sldId id="278" r:id="rId21"/>
    <p:sldId id="280" r:id="rId22"/>
    <p:sldId id="279" r:id="rId23"/>
    <p:sldId id="281" r:id="rId24"/>
    <p:sldId id="282" r:id="rId25"/>
    <p:sldId id="263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5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4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6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8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6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0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076B-CAA5-41F8-B06D-E60E026D66F2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28ED-BFEB-44DE-9159-35FED5B61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Night Sky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 patterns in the sky and why do they change throughout the year?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6748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65125"/>
            <a:ext cx="4724400" cy="57614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 on….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594643"/>
            <a:ext cx="7988300" cy="556460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4" y="-18617"/>
            <a:ext cx="4778376" cy="687536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 on….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373981"/>
            <a:ext cx="5334000" cy="528399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8" y="1402557"/>
            <a:ext cx="10212042" cy="432990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relative sizes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2" y="1487488"/>
            <a:ext cx="8207375" cy="46351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Planets = “wanderers”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0" y="1758156"/>
            <a:ext cx="6667500" cy="8286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. Mars (over several weeks)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4" y="1587500"/>
            <a:ext cx="6049315" cy="49022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 about the Planets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Mercury: fastest planet, orbiting the Sun in just 88 days</a:t>
            </a:r>
          </a:p>
          <a:p>
            <a:r>
              <a:rPr lang="en-US" dirty="0" smtClean="0"/>
              <a:t>Venus: hottest planet (nearly 500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Earth: only planet we know of with life</a:t>
            </a:r>
          </a:p>
          <a:p>
            <a:r>
              <a:rPr lang="en-US" dirty="0" smtClean="0"/>
              <a:t>Mars: has the largest volcano in the Solar System (Olympus Mons)</a:t>
            </a:r>
          </a:p>
          <a:p>
            <a:r>
              <a:rPr lang="en-US" dirty="0" smtClean="0"/>
              <a:t>Jupiter: larger than all the other planets put together</a:t>
            </a:r>
          </a:p>
          <a:p>
            <a:r>
              <a:rPr lang="en-US" dirty="0" smtClean="0"/>
              <a:t>Saturn: less dense than water (so would float on it)</a:t>
            </a:r>
          </a:p>
          <a:p>
            <a:r>
              <a:rPr lang="en-US" dirty="0" smtClean="0"/>
              <a:t>Uranus: tilted almost onto its side (so it rolls around the Sun)</a:t>
            </a:r>
          </a:p>
          <a:p>
            <a:r>
              <a:rPr lang="en-US" dirty="0" smtClean="0"/>
              <a:t>Neptune: discovered using a mathematical calculation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and Moon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Lunar Phases</a:t>
            </a:r>
          </a:p>
          <a:p>
            <a:r>
              <a:rPr lang="en-US" dirty="0" smtClean="0"/>
              <a:t>Eclipses</a:t>
            </a:r>
          </a:p>
          <a:p>
            <a:r>
              <a:rPr lang="en-US" dirty="0" smtClean="0"/>
              <a:t>Tides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 – a lunar month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04" y="1457325"/>
            <a:ext cx="6799792" cy="5099844"/>
          </a:xfrm>
        </p:spPr>
      </p:pic>
    </p:spTree>
    <p:extLst>
      <p:ext uri="{BB962C8B-B14F-4D97-AF65-F5344CB8AC3E}">
        <p14:creationId xmlns:p14="http://schemas.microsoft.com/office/powerpoint/2010/main" val="34591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0730"/>
            <a:ext cx="10515600" cy="1325563"/>
          </a:xfrm>
        </p:spPr>
        <p:txBody>
          <a:bodyPr/>
          <a:lstStyle/>
          <a:p>
            <a:r>
              <a:rPr lang="en-US" dirty="0" smtClean="0"/>
              <a:t>The Night Sky – two important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854325"/>
            <a:ext cx="10700657" cy="1831975"/>
          </a:xfrm>
        </p:spPr>
        <p:txBody>
          <a:bodyPr/>
          <a:lstStyle/>
          <a:p>
            <a:r>
              <a:rPr lang="en-US" dirty="0" smtClean="0"/>
              <a:t>The star patterns (constellations) appear to drift across the sky (East to West) during the night</a:t>
            </a:r>
          </a:p>
          <a:p>
            <a:r>
              <a:rPr lang="en-US" dirty="0" smtClean="0"/>
              <a:t>Different patterns appear at different times of the year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6748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Eclipse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1525588"/>
            <a:ext cx="8925635" cy="4672012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“Blood Moon”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2" y="1825625"/>
            <a:ext cx="652265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52" y="1406525"/>
            <a:ext cx="9172047" cy="5098130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6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“Diamond Ring”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96" y="1391840"/>
            <a:ext cx="7759304" cy="5172869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7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 – two high and two low daily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1534318"/>
            <a:ext cx="6551613" cy="488747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topics to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599"/>
            <a:ext cx="4648200" cy="4297363"/>
          </a:xfrm>
        </p:spPr>
        <p:txBody>
          <a:bodyPr/>
          <a:lstStyle/>
          <a:p>
            <a:r>
              <a:rPr lang="en-US" dirty="0" smtClean="0"/>
              <a:t>A planet in our Solar System</a:t>
            </a:r>
          </a:p>
          <a:p>
            <a:r>
              <a:rPr lang="en-US" dirty="0" smtClean="0"/>
              <a:t>Comets</a:t>
            </a:r>
          </a:p>
          <a:p>
            <a:r>
              <a:rPr lang="en-US" dirty="0" smtClean="0"/>
              <a:t>The Apollo 11 Mission</a:t>
            </a:r>
          </a:p>
          <a:p>
            <a:r>
              <a:rPr lang="en-US" dirty="0" smtClean="0"/>
              <a:t>The Andromeda Galaxy</a:t>
            </a:r>
          </a:p>
          <a:p>
            <a:r>
              <a:rPr lang="en-US" dirty="0" smtClean="0"/>
              <a:t>Pluto</a:t>
            </a:r>
          </a:p>
          <a:p>
            <a:r>
              <a:rPr lang="en-US" dirty="0" smtClean="0"/>
              <a:t>Meteors</a:t>
            </a:r>
          </a:p>
          <a:p>
            <a:r>
              <a:rPr lang="en-US" dirty="0" smtClean="0"/>
              <a:t>The Voyager 2 Mission</a:t>
            </a:r>
          </a:p>
          <a:p>
            <a:r>
              <a:rPr lang="en-US" dirty="0" smtClean="0"/>
              <a:t>A supernova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70600" y="1879598"/>
            <a:ext cx="46482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Seven Sisters cluster</a:t>
            </a:r>
          </a:p>
          <a:p>
            <a:r>
              <a:rPr lang="en-US" dirty="0" smtClean="0"/>
              <a:t>The Cassini Mission</a:t>
            </a:r>
          </a:p>
          <a:p>
            <a:r>
              <a:rPr lang="en-US" dirty="0" smtClean="0"/>
              <a:t>Exoplanets</a:t>
            </a:r>
          </a:p>
          <a:p>
            <a:r>
              <a:rPr lang="en-US" dirty="0" smtClean="0"/>
              <a:t>The Orion Nebula</a:t>
            </a:r>
          </a:p>
          <a:p>
            <a:r>
              <a:rPr lang="en-US" dirty="0" smtClean="0"/>
              <a:t>Titan</a:t>
            </a:r>
          </a:p>
          <a:p>
            <a:r>
              <a:rPr lang="en-US" dirty="0" smtClean="0"/>
              <a:t>The Hubble Space Telescope</a:t>
            </a:r>
          </a:p>
          <a:p>
            <a:r>
              <a:rPr lang="en-US" dirty="0" smtClean="0"/>
              <a:t>Black Holes</a:t>
            </a:r>
          </a:p>
          <a:p>
            <a:r>
              <a:rPr lang="en-US" dirty="0" smtClean="0"/>
              <a:t>The Crab Nebula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103211"/>
            <a:ext cx="10515600" cy="4351338"/>
          </a:xfrm>
        </p:spPr>
        <p:txBody>
          <a:bodyPr/>
          <a:lstStyle/>
          <a:p>
            <a:r>
              <a:rPr lang="en-US" dirty="0" err="1" smtClean="0"/>
              <a:t>Stellarium</a:t>
            </a:r>
            <a:r>
              <a:rPr lang="en-US" dirty="0" smtClean="0"/>
              <a:t> (http://www.stellarium.org/en_GB/)</a:t>
            </a:r>
          </a:p>
          <a:p>
            <a:r>
              <a:rPr lang="en-US" dirty="0" smtClean="0"/>
              <a:t>Royal Astronomical Society (https://www.ras.org.uk/)</a:t>
            </a:r>
          </a:p>
          <a:p>
            <a:r>
              <a:rPr lang="en-US" dirty="0" smtClean="0"/>
              <a:t>Society for Popular Astronomy (http://www.popastro.com/)</a:t>
            </a:r>
          </a:p>
          <a:p>
            <a:r>
              <a:rPr lang="en-US" dirty="0" smtClean="0"/>
              <a:t>The Sky at Night (http://www.bbc.co.uk/programmes/b006mk7h)</a:t>
            </a:r>
          </a:p>
          <a:p>
            <a:r>
              <a:rPr lang="en-US" dirty="0" smtClean="0"/>
              <a:t>Royal Greenwich Observatory (http://www.rmg.co.uk/royal-observatory)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0225"/>
            <a:ext cx="6261100" cy="1565275"/>
          </a:xfrm>
        </p:spPr>
        <p:txBody>
          <a:bodyPr/>
          <a:lstStyle/>
          <a:p>
            <a:r>
              <a:rPr lang="en-US" dirty="0" smtClean="0"/>
              <a:t>Earth spins on its axis once every 24 hours (1 day)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75" y="2297723"/>
            <a:ext cx="6324925" cy="356425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 also moves around the Sun (1 year)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690688"/>
            <a:ext cx="7169150" cy="445734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we move around the Sun, different patterns of stars become visible as others become impossible to observe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1901031"/>
            <a:ext cx="7610475" cy="42005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7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Summer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87" y="192999"/>
            <a:ext cx="6348413" cy="6665001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 on….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96" y="1482724"/>
            <a:ext cx="7605713" cy="50704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546894"/>
            <a:ext cx="4606925" cy="586869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Concentrate on…..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1399381"/>
            <a:ext cx="7727950" cy="5280766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5444332"/>
            <a:ext cx="1270000" cy="1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349</Words>
  <Application>Microsoft Macintosh PowerPoint</Application>
  <PresentationFormat>Widescreen</PresentationFormat>
  <Paragraphs>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Office Theme</vt:lpstr>
      <vt:lpstr>The Night Sky</vt:lpstr>
      <vt:lpstr>The Night Sky – two important observations</vt:lpstr>
      <vt:lpstr>Earth spins on its axis once every 24 hours (1 day)</vt:lpstr>
      <vt:lpstr>The Earth also moves around the Sun (1 year)</vt:lpstr>
      <vt:lpstr>As we move around the Sun, different patterns of stars become visible as others become impossible to observe</vt:lpstr>
      <vt:lpstr>Summer</vt:lpstr>
      <vt:lpstr>Concentrate on….</vt:lpstr>
      <vt:lpstr>Autumn</vt:lpstr>
      <vt:lpstr>Concentrate on…..</vt:lpstr>
      <vt:lpstr>Winter</vt:lpstr>
      <vt:lpstr>Concentrate on….</vt:lpstr>
      <vt:lpstr>Spring</vt:lpstr>
      <vt:lpstr>Concentrate on….</vt:lpstr>
      <vt:lpstr>Planets</vt:lpstr>
      <vt:lpstr>Actual relative sizes</vt:lpstr>
      <vt:lpstr>Planets = “wanderers”</vt:lpstr>
      <vt:lpstr>Interesting facts about the Planets</vt:lpstr>
      <vt:lpstr>Sun and Moon</vt:lpstr>
      <vt:lpstr>Phases of the Moon – a lunar month</vt:lpstr>
      <vt:lpstr>Lunar Eclipse</vt:lpstr>
      <vt:lpstr>“Blood Moon”</vt:lpstr>
      <vt:lpstr>Solar Eclipse</vt:lpstr>
      <vt:lpstr>“Diamond Ring”</vt:lpstr>
      <vt:lpstr>Tides – two high and two low daily</vt:lpstr>
      <vt:lpstr>Suggested topics to research</vt:lpstr>
      <vt:lpstr>Further information</vt:lpstr>
    </vt:vector>
  </TitlesOfParts>
  <Company>Westminster School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Walsh</dc:creator>
  <cp:lastModifiedBy>Catherine McEvoy</cp:lastModifiedBy>
  <cp:revision>10</cp:revision>
  <dcterms:created xsi:type="dcterms:W3CDTF">2017-10-26T10:06:46Z</dcterms:created>
  <dcterms:modified xsi:type="dcterms:W3CDTF">2017-12-04T12:51:16Z</dcterms:modified>
</cp:coreProperties>
</file>