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80" r:id="rId3"/>
    <p:sldMasterId id="2147483684" r:id="rId4"/>
    <p:sldMasterId id="2147483694" r:id="rId5"/>
  </p:sldMasterIdLst>
  <p:notesMasterIdLst>
    <p:notesMasterId r:id="rId38"/>
  </p:notesMasterIdLst>
  <p:sldIdLst>
    <p:sldId id="464" r:id="rId6"/>
    <p:sldId id="281" r:id="rId7"/>
    <p:sldId id="292" r:id="rId8"/>
    <p:sldId id="481" r:id="rId9"/>
    <p:sldId id="294" r:id="rId10"/>
    <p:sldId id="452" r:id="rId11"/>
    <p:sldId id="455" r:id="rId12"/>
    <p:sldId id="402" r:id="rId13"/>
    <p:sldId id="269" r:id="rId14"/>
    <p:sldId id="270" r:id="rId15"/>
    <p:sldId id="456" r:id="rId16"/>
    <p:sldId id="457" r:id="rId17"/>
    <p:sldId id="480" r:id="rId18"/>
    <p:sldId id="483" r:id="rId19"/>
    <p:sldId id="477" r:id="rId20"/>
    <p:sldId id="478" r:id="rId21"/>
    <p:sldId id="325" r:id="rId22"/>
    <p:sldId id="329" r:id="rId23"/>
    <p:sldId id="330" r:id="rId24"/>
    <p:sldId id="463" r:id="rId25"/>
    <p:sldId id="466" r:id="rId26"/>
    <p:sldId id="467" r:id="rId27"/>
    <p:sldId id="468" r:id="rId28"/>
    <p:sldId id="469" r:id="rId29"/>
    <p:sldId id="470" r:id="rId30"/>
    <p:sldId id="471" r:id="rId31"/>
    <p:sldId id="472" r:id="rId32"/>
    <p:sldId id="474" r:id="rId33"/>
    <p:sldId id="475" r:id="rId34"/>
    <p:sldId id="482" r:id="rId35"/>
    <p:sldId id="460" r:id="rId36"/>
    <p:sldId id="46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an Paling" initials="SP" lastIdx="1" clrIdx="0"/>
  <p:cmAuthor id="1" name="Buratta, Christopher (STFC,SO,COMMS)" initials="CB" lastIdx="3"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7385" autoAdjust="0"/>
  </p:normalViewPr>
  <p:slideViewPr>
    <p:cSldViewPr>
      <p:cViewPr>
        <p:scale>
          <a:sx n="70" d="100"/>
          <a:sy n="70" d="100"/>
        </p:scale>
        <p:origin x="-1164" y="-642"/>
      </p:cViewPr>
      <p:guideLst>
        <p:guide orient="horz" pos="2160"/>
        <p:guide pos="2880"/>
      </p:guideLst>
    </p:cSldViewPr>
  </p:slideViewPr>
  <p:outlineViewPr>
    <p:cViewPr>
      <p:scale>
        <a:sx n="33" d="100"/>
        <a:sy n="33" d="100"/>
      </p:scale>
      <p:origin x="0" y="3235"/>
    </p:cViewPr>
  </p:outlineViewPr>
  <p:notesTextViewPr>
    <p:cViewPr>
      <p:scale>
        <a:sx n="1" d="1"/>
        <a:sy n="1" d="1"/>
      </p:scale>
      <p:origin x="0" y="0"/>
    </p:cViewPr>
  </p:notesTextViewPr>
  <p:sorterViewPr>
    <p:cViewPr>
      <p:scale>
        <a:sx n="100" d="100"/>
        <a:sy n="100" d="100"/>
      </p:scale>
      <p:origin x="0" y="25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stacked"/>
        <c:varyColors val="0"/>
        <c:ser>
          <c:idx val="0"/>
          <c:order val="0"/>
          <c:tx>
            <c:strRef>
              <c:f>'[Council strategy data 19 Sept 2016 V2.2.xlsx]Inflation'!$C$174</c:f>
              <c:strCache>
                <c:ptCount val="1"/>
                <c:pt idx="0">
                  <c:v>Core resource budget</c:v>
                </c:pt>
              </c:strCache>
            </c:strRef>
          </c:tx>
          <c:spPr>
            <a:solidFill>
              <a:schemeClr val="accent1">
                <a:lumMod val="75000"/>
              </a:schemeClr>
            </a:solidFill>
          </c:spPr>
          <c:cat>
            <c:strRef>
              <c:f>'[Council strategy data 19 Sept 2016 V2.2.xlsx]Inflation'!$D$173:$H$173</c:f>
              <c:strCache>
                <c:ptCount val="5"/>
                <c:pt idx="0">
                  <c:v>2016-17</c:v>
                </c:pt>
                <c:pt idx="1">
                  <c:v>2017-18</c:v>
                </c:pt>
                <c:pt idx="2">
                  <c:v>2018-19</c:v>
                </c:pt>
                <c:pt idx="3">
                  <c:v>2019-20</c:v>
                </c:pt>
                <c:pt idx="4">
                  <c:v>2020-21</c:v>
                </c:pt>
              </c:strCache>
            </c:strRef>
          </c:cat>
          <c:val>
            <c:numRef>
              <c:f>'[Council strategy data 19 Sept 2016 V2.2.xlsx]Inflation'!$D$174:$H$174</c:f>
              <c:numCache>
                <c:formatCode>#,##0.000;\(#,##0.000\)</c:formatCode>
                <c:ptCount val="5"/>
                <c:pt idx="0">
                  <c:v>166.02500000000001</c:v>
                </c:pt>
                <c:pt idx="1">
                  <c:v>166.1</c:v>
                </c:pt>
                <c:pt idx="2">
                  <c:v>166.1</c:v>
                </c:pt>
                <c:pt idx="3">
                  <c:v>166.1</c:v>
                </c:pt>
                <c:pt idx="4">
                  <c:v>166.1</c:v>
                </c:pt>
              </c:numCache>
            </c:numRef>
          </c:val>
          <c:extLst xmlns:c16r2="http://schemas.microsoft.com/office/drawing/2015/06/chart">
            <c:ext xmlns:c16="http://schemas.microsoft.com/office/drawing/2014/chart" uri="{C3380CC4-5D6E-409C-BE32-E72D297353CC}">
              <c16:uniqueId val="{00000000-C847-4F4E-9EF1-12C85C7735F8}"/>
            </c:ext>
          </c:extLst>
        </c:ser>
        <c:ser>
          <c:idx val="1"/>
          <c:order val="1"/>
          <c:tx>
            <c:strRef>
              <c:f>'[Council strategy data 19 Sept 2016 V2.2.xlsx]Inflation'!$C$175</c:f>
              <c:strCache>
                <c:ptCount val="1"/>
                <c:pt idx="0">
                  <c:v>Global Challenges Research Fund</c:v>
                </c:pt>
              </c:strCache>
            </c:strRef>
          </c:tx>
          <c:spPr>
            <a:solidFill>
              <a:srgbClr val="00FFFF"/>
            </a:solidFill>
          </c:spPr>
          <c:cat>
            <c:strRef>
              <c:f>'[Council strategy data 19 Sept 2016 V2.2.xlsx]Inflation'!$D$173:$H$173</c:f>
              <c:strCache>
                <c:ptCount val="5"/>
                <c:pt idx="0">
                  <c:v>2016-17</c:v>
                </c:pt>
                <c:pt idx="1">
                  <c:v>2017-18</c:v>
                </c:pt>
                <c:pt idx="2">
                  <c:v>2018-19</c:v>
                </c:pt>
                <c:pt idx="3">
                  <c:v>2019-20</c:v>
                </c:pt>
                <c:pt idx="4">
                  <c:v>2020-21</c:v>
                </c:pt>
              </c:strCache>
            </c:strRef>
          </c:cat>
          <c:val>
            <c:numRef>
              <c:f>'[Council strategy data 19 Sept 2016 V2.2.xlsx]Inflation'!$D$175:$H$175</c:f>
              <c:numCache>
                <c:formatCode>#,##0.000;\(#,##0.000\)</c:formatCode>
                <c:ptCount val="5"/>
                <c:pt idx="1">
                  <c:v>3.5</c:v>
                </c:pt>
                <c:pt idx="2">
                  <c:v>3.5</c:v>
                </c:pt>
                <c:pt idx="3">
                  <c:v>3.5</c:v>
                </c:pt>
                <c:pt idx="4">
                  <c:v>3.5</c:v>
                </c:pt>
              </c:numCache>
            </c:numRef>
          </c:val>
          <c:extLst xmlns:c16r2="http://schemas.microsoft.com/office/drawing/2015/06/chart">
            <c:ext xmlns:c16="http://schemas.microsoft.com/office/drawing/2014/chart" uri="{C3380CC4-5D6E-409C-BE32-E72D297353CC}">
              <c16:uniqueId val="{00000001-C847-4F4E-9EF1-12C85C7735F8}"/>
            </c:ext>
          </c:extLst>
        </c:ser>
        <c:ser>
          <c:idx val="3"/>
          <c:order val="2"/>
          <c:tx>
            <c:strRef>
              <c:f>'[Council strategy data 19 Sept 2016 V2.2.xlsx]Inflation'!$C$177</c:f>
              <c:strCache>
                <c:ptCount val="1"/>
                <c:pt idx="0">
                  <c:v>Core WCL capital budget</c:v>
                </c:pt>
              </c:strCache>
            </c:strRef>
          </c:tx>
          <c:spPr>
            <a:solidFill>
              <a:schemeClr val="accent3">
                <a:lumMod val="60000"/>
                <a:lumOff val="40000"/>
              </a:schemeClr>
            </a:solidFill>
          </c:spPr>
          <c:cat>
            <c:strRef>
              <c:f>'[Council strategy data 19 Sept 2016 V2.2.xlsx]Inflation'!$D$173:$H$173</c:f>
              <c:strCache>
                <c:ptCount val="5"/>
                <c:pt idx="0">
                  <c:v>2016-17</c:v>
                </c:pt>
                <c:pt idx="1">
                  <c:v>2017-18</c:v>
                </c:pt>
                <c:pt idx="2">
                  <c:v>2018-19</c:v>
                </c:pt>
                <c:pt idx="3">
                  <c:v>2019-20</c:v>
                </c:pt>
                <c:pt idx="4">
                  <c:v>2020-21</c:v>
                </c:pt>
              </c:strCache>
            </c:strRef>
          </c:cat>
          <c:val>
            <c:numRef>
              <c:f>'[Council strategy data 19 Sept 2016 V2.2.xlsx]Inflation'!$D$177:$H$177</c:f>
              <c:numCache>
                <c:formatCode>#,##0.000;\(#,##0.000\)</c:formatCode>
                <c:ptCount val="5"/>
                <c:pt idx="0">
                  <c:v>41.728000000000002</c:v>
                </c:pt>
                <c:pt idx="1">
                  <c:v>41.728000000000002</c:v>
                </c:pt>
                <c:pt idx="2">
                  <c:v>41.728000000000002</c:v>
                </c:pt>
                <c:pt idx="3">
                  <c:v>25.228000000000002</c:v>
                </c:pt>
                <c:pt idx="4">
                  <c:v>25.228000000000002</c:v>
                </c:pt>
              </c:numCache>
            </c:numRef>
          </c:val>
          <c:extLst xmlns:c16r2="http://schemas.microsoft.com/office/drawing/2015/06/chart">
            <c:ext xmlns:c16="http://schemas.microsoft.com/office/drawing/2014/chart" uri="{C3380CC4-5D6E-409C-BE32-E72D297353CC}">
              <c16:uniqueId val="{00000002-C847-4F4E-9EF1-12C85C7735F8}"/>
            </c:ext>
          </c:extLst>
        </c:ser>
        <c:ser>
          <c:idx val="2"/>
          <c:order val="3"/>
          <c:tx>
            <c:strRef>
              <c:f>'[Council strategy data 19 Sept 2016 V2.2.xlsx]Inflation'!$C$176</c:f>
              <c:strCache>
                <c:ptCount val="1"/>
                <c:pt idx="0">
                  <c:v>Funding gap between resource budget and requirement</c:v>
                </c:pt>
              </c:strCache>
            </c:strRef>
          </c:tx>
          <c:spPr>
            <a:solidFill>
              <a:schemeClr val="bg1">
                <a:lumMod val="65000"/>
              </a:schemeClr>
            </a:solidFill>
          </c:spPr>
          <c:cat>
            <c:strRef>
              <c:f>'[Council strategy data 19 Sept 2016 V2.2.xlsx]Inflation'!$D$173:$H$173</c:f>
              <c:strCache>
                <c:ptCount val="5"/>
                <c:pt idx="0">
                  <c:v>2016-17</c:v>
                </c:pt>
                <c:pt idx="1">
                  <c:v>2017-18</c:v>
                </c:pt>
                <c:pt idx="2">
                  <c:v>2018-19</c:v>
                </c:pt>
                <c:pt idx="3">
                  <c:v>2019-20</c:v>
                </c:pt>
                <c:pt idx="4">
                  <c:v>2020-21</c:v>
                </c:pt>
              </c:strCache>
            </c:strRef>
          </c:cat>
          <c:val>
            <c:numRef>
              <c:f>'[Council strategy data 19 Sept 2016 V2.2.xlsx]Inflation'!$D$176:$H$176</c:f>
              <c:numCache>
                <c:formatCode>#,##0.000;\(#,##0.000\)</c:formatCode>
                <c:ptCount val="5"/>
                <c:pt idx="0">
                  <c:v>7.8189999982214404E-5</c:v>
                </c:pt>
                <c:pt idx="1">
                  <c:v>2.9309239342499889</c:v>
                </c:pt>
                <c:pt idx="2">
                  <c:v>5.9921667560917342</c:v>
                </c:pt>
                <c:pt idx="3">
                  <c:v>9.1098437995176749</c:v>
                </c:pt>
                <c:pt idx="4">
                  <c:v>12.285011889436699</c:v>
                </c:pt>
              </c:numCache>
            </c:numRef>
          </c:val>
          <c:extLst xmlns:c16r2="http://schemas.microsoft.com/office/drawing/2015/06/chart">
            <c:ext xmlns:c16="http://schemas.microsoft.com/office/drawing/2014/chart" uri="{C3380CC4-5D6E-409C-BE32-E72D297353CC}">
              <c16:uniqueId val="{00000003-C847-4F4E-9EF1-12C85C7735F8}"/>
            </c:ext>
          </c:extLst>
        </c:ser>
        <c:ser>
          <c:idx val="4"/>
          <c:order val="4"/>
          <c:tx>
            <c:strRef>
              <c:f>'[Council strategy data 19 Sept 2016 V2.2.xlsx]Inflation'!$C$178</c:f>
              <c:strCache>
                <c:ptCount val="1"/>
                <c:pt idx="0">
                  <c:v>Funding gap between World Class Lab (WCL) capital budget and requirement</c:v>
                </c:pt>
              </c:strCache>
            </c:strRef>
          </c:tx>
          <c:spPr>
            <a:solidFill>
              <a:schemeClr val="bg1">
                <a:lumMod val="85000"/>
              </a:schemeClr>
            </a:solidFill>
          </c:spPr>
          <c:cat>
            <c:strRef>
              <c:f>'[Council strategy data 19 Sept 2016 V2.2.xlsx]Inflation'!$D$173:$H$173</c:f>
              <c:strCache>
                <c:ptCount val="5"/>
                <c:pt idx="0">
                  <c:v>2016-17</c:v>
                </c:pt>
                <c:pt idx="1">
                  <c:v>2017-18</c:v>
                </c:pt>
                <c:pt idx="2">
                  <c:v>2018-19</c:v>
                </c:pt>
                <c:pt idx="3">
                  <c:v>2019-20</c:v>
                </c:pt>
                <c:pt idx="4">
                  <c:v>2020-21</c:v>
                </c:pt>
              </c:strCache>
            </c:strRef>
          </c:cat>
          <c:val>
            <c:numRef>
              <c:f>'[Council strategy data 19 Sept 2016 V2.2.xlsx]Inflation'!$D$178:$H$178</c:f>
              <c:numCache>
                <c:formatCode>#,##0.000;\(#,##0.000\)</c:formatCode>
                <c:ptCount val="5"/>
                <c:pt idx="1">
                  <c:v>0.83455999999999997</c:v>
                </c:pt>
                <c:pt idx="2">
                  <c:v>0.85125119999999999</c:v>
                </c:pt>
                <c:pt idx="3">
                  <c:v>17.351585024000009</c:v>
                </c:pt>
                <c:pt idx="4">
                  <c:v>17.5644896256</c:v>
                </c:pt>
              </c:numCache>
            </c:numRef>
          </c:val>
          <c:extLst xmlns:c16r2="http://schemas.microsoft.com/office/drawing/2015/06/chart">
            <c:ext xmlns:c16="http://schemas.microsoft.com/office/drawing/2014/chart" uri="{C3380CC4-5D6E-409C-BE32-E72D297353CC}">
              <c16:uniqueId val="{00000004-C847-4F4E-9EF1-12C85C7735F8}"/>
            </c:ext>
          </c:extLst>
        </c:ser>
        <c:dLbls>
          <c:showLegendKey val="0"/>
          <c:showVal val="0"/>
          <c:showCatName val="0"/>
          <c:showSerName val="0"/>
          <c:showPercent val="0"/>
          <c:showBubbleSize val="0"/>
        </c:dLbls>
        <c:axId val="33912320"/>
        <c:axId val="33913856"/>
      </c:areaChart>
      <c:catAx>
        <c:axId val="33912320"/>
        <c:scaling>
          <c:orientation val="minMax"/>
        </c:scaling>
        <c:delete val="0"/>
        <c:axPos val="b"/>
        <c:numFmt formatCode="General" sourceLinked="0"/>
        <c:majorTickMark val="out"/>
        <c:minorTickMark val="none"/>
        <c:tickLblPos val="nextTo"/>
        <c:txPr>
          <a:bodyPr/>
          <a:lstStyle/>
          <a:p>
            <a:pPr>
              <a:defRPr sz="1200">
                <a:latin typeface="Calibri" panose="020F0502020204030204" pitchFamily="34" charset="0"/>
                <a:cs typeface="Calibri" panose="020F0502020204030204" pitchFamily="34" charset="0"/>
              </a:defRPr>
            </a:pPr>
            <a:endParaRPr lang="en-US"/>
          </a:p>
        </c:txPr>
        <c:crossAx val="33913856"/>
        <c:crosses val="autoZero"/>
        <c:auto val="1"/>
        <c:lblAlgn val="ctr"/>
        <c:lblOffset val="100"/>
        <c:noMultiLvlLbl val="0"/>
      </c:catAx>
      <c:valAx>
        <c:axId val="33913856"/>
        <c:scaling>
          <c:orientation val="minMax"/>
        </c:scaling>
        <c:delete val="0"/>
        <c:axPos val="l"/>
        <c:majorGridlines/>
        <c:title>
          <c:tx>
            <c:rich>
              <a:bodyPr rot="-5400000" vert="horz"/>
              <a:lstStyle/>
              <a:p>
                <a:pPr>
                  <a:defRPr sz="1200">
                    <a:latin typeface="Calibri" panose="020F0502020204030204" pitchFamily="34" charset="0"/>
                    <a:cs typeface="Calibri" panose="020F0502020204030204" pitchFamily="34" charset="0"/>
                  </a:defRPr>
                </a:pPr>
                <a:r>
                  <a:rPr lang="en-US" sz="1200" dirty="0">
                    <a:latin typeface="Calibri" panose="020F0502020204030204" pitchFamily="34" charset="0"/>
                    <a:cs typeface="Calibri" panose="020F0502020204030204" pitchFamily="34" charset="0"/>
                  </a:rPr>
                  <a:t>£m</a:t>
                </a:r>
              </a:p>
            </c:rich>
          </c:tx>
          <c:layout/>
          <c:overlay val="0"/>
        </c:title>
        <c:numFmt formatCode="#,##0" sourceLinked="0"/>
        <c:majorTickMark val="out"/>
        <c:minorTickMark val="none"/>
        <c:tickLblPos val="nextTo"/>
        <c:txPr>
          <a:bodyPr/>
          <a:lstStyle/>
          <a:p>
            <a:pPr>
              <a:defRPr sz="1200">
                <a:latin typeface="Calibri" panose="020F0502020204030204" pitchFamily="34" charset="0"/>
                <a:cs typeface="Calibri" panose="020F0502020204030204" pitchFamily="34" charset="0"/>
              </a:defRPr>
            </a:pPr>
            <a:endParaRPr lang="en-US"/>
          </a:p>
        </c:txPr>
        <c:crossAx val="33912320"/>
        <c:crosses val="autoZero"/>
        <c:crossBetween val="midCat"/>
      </c:valAx>
    </c:plotArea>
    <c:plotVisOnly val="1"/>
    <c:dispBlanksAs val="zero"/>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511889-E3B3-4F39-AF61-B0F47DB6CA87}" type="datetimeFigureOut">
              <a:rPr lang="en-GB" smtClean="0"/>
              <a:t>09/02/2017</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1FF760-D2CB-4F7E-909E-626401558DE6}" type="slidenum">
              <a:rPr lang="en-GB" smtClean="0"/>
              <a:t>‹#›</a:t>
            </a:fld>
            <a:endParaRPr lang="en-GB" dirty="0"/>
          </a:p>
        </p:txBody>
      </p:sp>
    </p:spTree>
    <p:extLst>
      <p:ext uri="{BB962C8B-B14F-4D97-AF65-F5344CB8AC3E}">
        <p14:creationId xmlns:p14="http://schemas.microsoft.com/office/powerpoint/2010/main" val="830246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1143000" y="685800"/>
            <a:ext cx="4572000" cy="3429000"/>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dirty="0">
              <a:ea typeface="ヒラギノ角ゴ Pro W3"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charset="0"/>
                <a:ea typeface="ヒラギノ角ゴ Pro W3" charset="0"/>
                <a:cs typeface="ヒラギノ角ゴ Pro W3" charset="0"/>
              </a:defRPr>
            </a:lvl1pPr>
            <a:lvl2pPr marL="741761" indent="-285293">
              <a:defRPr sz="2400">
                <a:solidFill>
                  <a:schemeClr val="tx1"/>
                </a:solidFill>
                <a:latin typeface="Lucida Grande" charset="0"/>
                <a:ea typeface="ヒラギノ角ゴ Pro W3" charset="0"/>
                <a:cs typeface="ヒラギノ角ゴ Pro W3" charset="0"/>
              </a:defRPr>
            </a:lvl2pPr>
            <a:lvl3pPr marL="1141171" indent="-228234">
              <a:defRPr sz="2400">
                <a:solidFill>
                  <a:schemeClr val="tx1"/>
                </a:solidFill>
                <a:latin typeface="Lucida Grande" charset="0"/>
                <a:ea typeface="ヒラギノ角ゴ Pro W3" charset="0"/>
                <a:cs typeface="ヒラギノ角ゴ Pro W3" charset="0"/>
              </a:defRPr>
            </a:lvl3pPr>
            <a:lvl4pPr marL="1597640" indent="-228234">
              <a:defRPr sz="2400">
                <a:solidFill>
                  <a:schemeClr val="tx1"/>
                </a:solidFill>
                <a:latin typeface="Lucida Grande" charset="0"/>
                <a:ea typeface="ヒラギノ角ゴ Pro W3" charset="0"/>
                <a:cs typeface="ヒラギノ角ゴ Pro W3" charset="0"/>
              </a:defRPr>
            </a:lvl4pPr>
            <a:lvl5pPr marL="2054108" indent="-228234">
              <a:defRPr sz="2400">
                <a:solidFill>
                  <a:schemeClr val="tx1"/>
                </a:solidFill>
                <a:latin typeface="Lucida Grande" charset="0"/>
                <a:ea typeface="ヒラギノ角ゴ Pro W3" charset="0"/>
                <a:cs typeface="ヒラギノ角ゴ Pro W3" charset="0"/>
              </a:defRPr>
            </a:lvl5pPr>
            <a:lvl6pPr marL="2510577" indent="-228234"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67045" indent="-228234"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3514" indent="-228234"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79982" indent="-228234"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fld id="{0348A2A4-79F0-5F42-9FA9-5597C2232BA3}" type="slidenum">
              <a:rPr lang="en-US" sz="1200">
                <a:solidFill>
                  <a:prstClr val="black"/>
                </a:solidFill>
                <a:latin typeface="Calibri"/>
              </a:rPr>
              <a:pPr/>
              <a:t>1</a:t>
            </a:fld>
            <a:endParaRPr lang="en-US" sz="1200" dirty="0">
              <a:solidFill>
                <a:prstClr val="black"/>
              </a:solidFill>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Basic message is very</a:t>
            </a:r>
            <a:r>
              <a:rPr lang="en-GB" baseline="0" dirty="0" smtClean="0"/>
              <a:t> diverse programme with biggest elements exploitation and ESO/SKA</a:t>
            </a:r>
            <a:endParaRPr lang="en-GB" dirty="0"/>
          </a:p>
        </p:txBody>
      </p:sp>
      <p:sp>
        <p:nvSpPr>
          <p:cNvPr id="4" name="Slide Number Placeholder 3"/>
          <p:cNvSpPr>
            <a:spLocks noGrp="1"/>
          </p:cNvSpPr>
          <p:nvPr>
            <p:ph type="sldNum" sz="quarter" idx="10"/>
          </p:nvPr>
        </p:nvSpPr>
        <p:spPr/>
        <p:txBody>
          <a:bodyPr/>
          <a:lstStyle/>
          <a:p>
            <a:pPr>
              <a:defRPr/>
            </a:pPr>
            <a:fld id="{7D1D77A7-0B40-4BD8-B68B-553303FAAC22}" type="slidenum">
              <a:rPr lang="en-US" smtClean="0"/>
              <a:pPr>
                <a:defRPr/>
              </a:pPr>
              <a:t>21</a:t>
            </a:fld>
            <a:endParaRPr lang="en-US" dirty="0"/>
          </a:p>
        </p:txBody>
      </p:sp>
    </p:spTree>
    <p:extLst>
      <p:ext uri="{BB962C8B-B14F-4D97-AF65-F5344CB8AC3E}">
        <p14:creationId xmlns:p14="http://schemas.microsoft.com/office/powerpoint/2010/main" val="3684975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lvl="0"/>
            <a:r>
              <a:rPr lang="en-GB" dirty="0" smtClean="0">
                <a:latin typeface="+mn-lt"/>
                <a:ea typeface="+mn-ea"/>
                <a:cs typeface="+mn-cs"/>
              </a:rPr>
              <a:t>Basic message: things going well for E-ELT though some issues for us in terms</a:t>
            </a:r>
            <a:r>
              <a:rPr lang="en-GB" baseline="0" dirty="0" smtClean="0">
                <a:latin typeface="+mn-lt"/>
                <a:ea typeface="+mn-ea"/>
                <a:cs typeface="+mn-cs"/>
              </a:rPr>
              <a:t> of instrument work related to phasing of the development</a:t>
            </a:r>
            <a:endParaRPr lang="en-GB" dirty="0">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7416E07-E978-420E-8808-A0AE691D8260}" type="slidenum">
              <a:rPr lang="en-GB" smtClean="0"/>
              <a:pPr/>
              <a:t>22</a:t>
            </a:fld>
            <a:endParaRPr lang="en-GB"/>
          </a:p>
        </p:txBody>
      </p:sp>
    </p:spTree>
    <p:extLst>
      <p:ext uri="{BB962C8B-B14F-4D97-AF65-F5344CB8AC3E}">
        <p14:creationId xmlns:p14="http://schemas.microsoft.com/office/powerpoint/2010/main" val="1008903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Basic</a:t>
            </a:r>
            <a:r>
              <a:rPr lang="en-GB" baseline="0" dirty="0" smtClean="0"/>
              <a:t> message: some delays in programme but Treaty work going well.  Biggest issue is matching available funding to a deliverable design.</a:t>
            </a:r>
            <a:endParaRPr lang="en-GB" dirty="0"/>
          </a:p>
        </p:txBody>
      </p:sp>
      <p:sp>
        <p:nvSpPr>
          <p:cNvPr id="4" name="Slide Number Placeholder 3"/>
          <p:cNvSpPr>
            <a:spLocks noGrp="1"/>
          </p:cNvSpPr>
          <p:nvPr>
            <p:ph type="sldNum" sz="quarter" idx="10"/>
          </p:nvPr>
        </p:nvSpPr>
        <p:spPr/>
        <p:txBody>
          <a:bodyPr/>
          <a:lstStyle/>
          <a:p>
            <a:pPr>
              <a:defRPr/>
            </a:pPr>
            <a:fld id="{7D1D77A7-0B40-4BD8-B68B-553303FAAC22}" type="slidenum">
              <a:rPr lang="en-US" smtClean="0"/>
              <a:pPr>
                <a:defRPr/>
              </a:pPr>
              <a:t>23</a:t>
            </a:fld>
            <a:endParaRPr lang="en-US" dirty="0"/>
          </a:p>
        </p:txBody>
      </p:sp>
    </p:spTree>
    <p:extLst>
      <p:ext uri="{BB962C8B-B14F-4D97-AF65-F5344CB8AC3E}">
        <p14:creationId xmlns:p14="http://schemas.microsoft.com/office/powerpoint/2010/main" val="3011006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Basic message</a:t>
            </a:r>
            <a:r>
              <a:rPr lang="en-GB" baseline="0" dirty="0" smtClean="0"/>
              <a:t> – following last Programmatic Review and helped by delays in E-ELT we have a full programme of projects in development.  Not much scope to do anything new till 2020.  Major e-MERLIN review in 2017</a:t>
            </a:r>
            <a:endParaRPr lang="en-GB" dirty="0"/>
          </a:p>
        </p:txBody>
      </p:sp>
      <p:sp>
        <p:nvSpPr>
          <p:cNvPr id="4" name="Slide Number Placeholder 3"/>
          <p:cNvSpPr>
            <a:spLocks noGrp="1"/>
          </p:cNvSpPr>
          <p:nvPr>
            <p:ph type="sldNum" sz="quarter" idx="10"/>
          </p:nvPr>
        </p:nvSpPr>
        <p:spPr/>
        <p:txBody>
          <a:bodyPr/>
          <a:lstStyle/>
          <a:p>
            <a:pPr>
              <a:defRPr/>
            </a:pPr>
            <a:fld id="{7D1D77A7-0B40-4BD8-B68B-553303FAAC22}" type="slidenum">
              <a:rPr lang="en-US" smtClean="0"/>
              <a:pPr>
                <a:defRPr/>
              </a:pPr>
              <a:t>24</a:t>
            </a:fld>
            <a:endParaRPr lang="en-US" dirty="0"/>
          </a:p>
        </p:txBody>
      </p:sp>
    </p:spTree>
    <p:extLst>
      <p:ext uri="{BB962C8B-B14F-4D97-AF65-F5344CB8AC3E}">
        <p14:creationId xmlns:p14="http://schemas.microsoft.com/office/powerpoint/2010/main" val="1375926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Basic message: providing</a:t>
            </a:r>
            <a:r>
              <a:rPr lang="en-GB" baseline="0" dirty="0" smtClean="0"/>
              <a:t> a lot of support to Space programme, well connected to UKSA and responsive to community requests.  Issue for UKSA is no money for </a:t>
            </a:r>
            <a:r>
              <a:rPr lang="en-GB" baseline="0" dirty="0" err="1" smtClean="0"/>
              <a:t>bilaterals</a:t>
            </a:r>
            <a:r>
              <a:rPr lang="en-GB" baseline="0" dirty="0" smtClean="0"/>
              <a:t> (non-ESA missions with NASA,JAXA etc.) – we can only support the case, but cannot fund them.</a:t>
            </a:r>
            <a:endParaRPr lang="en-GB" dirty="0"/>
          </a:p>
        </p:txBody>
      </p:sp>
      <p:sp>
        <p:nvSpPr>
          <p:cNvPr id="4" name="Slide Number Placeholder 3"/>
          <p:cNvSpPr>
            <a:spLocks noGrp="1"/>
          </p:cNvSpPr>
          <p:nvPr>
            <p:ph type="sldNum" sz="quarter" idx="10"/>
          </p:nvPr>
        </p:nvSpPr>
        <p:spPr/>
        <p:txBody>
          <a:bodyPr/>
          <a:lstStyle/>
          <a:p>
            <a:pPr>
              <a:defRPr/>
            </a:pPr>
            <a:fld id="{7D1D77A7-0B40-4BD8-B68B-553303FAAC22}" type="slidenum">
              <a:rPr lang="en-US" smtClean="0"/>
              <a:pPr>
                <a:defRPr/>
              </a:pPr>
              <a:t>26</a:t>
            </a:fld>
            <a:endParaRPr lang="en-US" dirty="0"/>
          </a:p>
        </p:txBody>
      </p:sp>
    </p:spTree>
    <p:extLst>
      <p:ext uri="{BB962C8B-B14F-4D97-AF65-F5344CB8AC3E}">
        <p14:creationId xmlns:p14="http://schemas.microsoft.com/office/powerpoint/2010/main" val="2395862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Basic</a:t>
            </a:r>
            <a:r>
              <a:rPr lang="en-GB" baseline="0" dirty="0" smtClean="0"/>
              <a:t> message: Community continues to grow but resources flat – inevitable pressure and disappointments but still a very vibrant and excellent quality programme being supported.</a:t>
            </a:r>
            <a:endParaRPr lang="en-GB" dirty="0"/>
          </a:p>
        </p:txBody>
      </p:sp>
      <p:sp>
        <p:nvSpPr>
          <p:cNvPr id="4" name="Slide Number Placeholder 3"/>
          <p:cNvSpPr>
            <a:spLocks noGrp="1"/>
          </p:cNvSpPr>
          <p:nvPr>
            <p:ph type="sldNum" sz="quarter" idx="10"/>
          </p:nvPr>
        </p:nvSpPr>
        <p:spPr/>
        <p:txBody>
          <a:bodyPr/>
          <a:lstStyle/>
          <a:p>
            <a:pPr>
              <a:defRPr/>
            </a:pPr>
            <a:fld id="{7D1D77A7-0B40-4BD8-B68B-553303FAAC22}" type="slidenum">
              <a:rPr lang="en-US" smtClean="0"/>
              <a:pPr>
                <a:defRPr/>
              </a:pPr>
              <a:t>27</a:t>
            </a:fld>
            <a:endParaRPr lang="en-US" dirty="0"/>
          </a:p>
        </p:txBody>
      </p:sp>
    </p:spTree>
    <p:extLst>
      <p:ext uri="{BB962C8B-B14F-4D97-AF65-F5344CB8AC3E}">
        <p14:creationId xmlns:p14="http://schemas.microsoft.com/office/powerpoint/2010/main" val="3127945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Basic</a:t>
            </a:r>
            <a:r>
              <a:rPr lang="en-GB" baseline="0" dirty="0" smtClean="0"/>
              <a:t> message: we know we need HPC and data centres and we are working hard to find resources to supply them</a:t>
            </a:r>
            <a:endParaRPr lang="en-GB" dirty="0"/>
          </a:p>
        </p:txBody>
      </p:sp>
      <p:sp>
        <p:nvSpPr>
          <p:cNvPr id="4" name="Slide Number Placeholder 3"/>
          <p:cNvSpPr>
            <a:spLocks noGrp="1"/>
          </p:cNvSpPr>
          <p:nvPr>
            <p:ph type="sldNum" sz="quarter" idx="10"/>
          </p:nvPr>
        </p:nvSpPr>
        <p:spPr/>
        <p:txBody>
          <a:bodyPr/>
          <a:lstStyle/>
          <a:p>
            <a:pPr>
              <a:defRPr/>
            </a:pPr>
            <a:fld id="{7D1D77A7-0B40-4BD8-B68B-553303FAAC22}" type="slidenum">
              <a:rPr lang="en-US" smtClean="0"/>
              <a:pPr>
                <a:defRPr/>
              </a:pPr>
              <a:t>28</a:t>
            </a:fld>
            <a:endParaRPr lang="en-US" dirty="0"/>
          </a:p>
        </p:txBody>
      </p:sp>
    </p:spTree>
    <p:extLst>
      <p:ext uri="{BB962C8B-B14F-4D97-AF65-F5344CB8AC3E}">
        <p14:creationId xmlns:p14="http://schemas.microsoft.com/office/powerpoint/2010/main" val="1994537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Basic message</a:t>
            </a:r>
            <a:r>
              <a:rPr lang="en-GB" baseline="0" dirty="0" smtClean="0"/>
              <a:t> – concern if no EU support as net winner but have way forward for strategy via Astronet (cost to STFC 5kEuros p.a.)</a:t>
            </a:r>
            <a:endParaRPr lang="en-GB" dirty="0"/>
          </a:p>
        </p:txBody>
      </p:sp>
      <p:sp>
        <p:nvSpPr>
          <p:cNvPr id="4" name="Slide Number Placeholder 3"/>
          <p:cNvSpPr>
            <a:spLocks noGrp="1"/>
          </p:cNvSpPr>
          <p:nvPr>
            <p:ph type="sldNum" sz="quarter" idx="10"/>
          </p:nvPr>
        </p:nvSpPr>
        <p:spPr/>
        <p:txBody>
          <a:bodyPr/>
          <a:lstStyle/>
          <a:p>
            <a:pPr>
              <a:defRPr/>
            </a:pPr>
            <a:fld id="{7D1D77A7-0B40-4BD8-B68B-553303FAAC22}" type="slidenum">
              <a:rPr lang="en-US" smtClean="0"/>
              <a:pPr>
                <a:defRPr/>
              </a:pPr>
              <a:t>29</a:t>
            </a:fld>
            <a:endParaRPr lang="en-US" dirty="0"/>
          </a:p>
        </p:txBody>
      </p:sp>
    </p:spTree>
    <p:extLst>
      <p:ext uri="{BB962C8B-B14F-4D97-AF65-F5344CB8AC3E}">
        <p14:creationId xmlns:p14="http://schemas.microsoft.com/office/powerpoint/2010/main" val="369790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D1D77A7-0B40-4BD8-B68B-553303FAAC22}"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125681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xfrm>
            <a:off x="1143000" y="685800"/>
            <a:ext cx="4572000" cy="3429000"/>
          </a:xfrm>
          <a:ln/>
        </p:spPr>
      </p:sp>
      <p:sp>
        <p:nvSpPr>
          <p:cNvPr id="3" name="Notes Placeholder 2"/>
          <p:cNvSpPr>
            <a:spLocks noGrp="1"/>
          </p:cNvSpPr>
          <p:nvPr>
            <p:ph type="body" idx="1"/>
          </p:nvPr>
        </p:nvSpPr>
        <p:spPr>
          <a:xfrm>
            <a:off x="957750" y="4343913"/>
            <a:ext cx="5016174" cy="4282503"/>
          </a:xfrm>
        </p:spPr>
        <p:txBody>
          <a:bodyPr/>
          <a:lstStyle/>
          <a:p>
            <a:pPr>
              <a:defRPr/>
            </a:pPr>
            <a:endParaRPr lang="en-GB" dirty="0">
              <a:latin typeface="+mn-lt"/>
            </a:endParaRP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Lucida Grande"/>
                <a:ea typeface="ヒラギノ角ゴ Pro W3"/>
                <a:cs typeface="ヒラギノ角ゴ Pro W3"/>
              </a:defRPr>
            </a:lvl1pPr>
            <a:lvl2pPr marL="742754" indent="-285674" eaLnBrk="0" hangingPunct="0">
              <a:spcBef>
                <a:spcPct val="30000"/>
              </a:spcBef>
              <a:defRPr sz="1200">
                <a:solidFill>
                  <a:schemeClr val="tx1"/>
                </a:solidFill>
                <a:latin typeface="Lucida Grande"/>
                <a:ea typeface="ヒラギノ角ゴ Pro W3"/>
                <a:cs typeface="ヒラギノ角ゴ Pro W3"/>
              </a:defRPr>
            </a:lvl2pPr>
            <a:lvl3pPr marL="1144287" indent="-228539" eaLnBrk="0" hangingPunct="0">
              <a:spcBef>
                <a:spcPct val="30000"/>
              </a:spcBef>
              <a:defRPr sz="1200">
                <a:solidFill>
                  <a:schemeClr val="tx1"/>
                </a:solidFill>
                <a:latin typeface="Lucida Grande"/>
                <a:ea typeface="ヒラギノ角ゴ Pro W3"/>
                <a:cs typeface="ヒラギノ角ゴ Pro W3"/>
              </a:defRPr>
            </a:lvl3pPr>
            <a:lvl4pPr marL="1601365" indent="-228539" eaLnBrk="0" hangingPunct="0">
              <a:spcBef>
                <a:spcPct val="30000"/>
              </a:spcBef>
              <a:defRPr sz="1200">
                <a:solidFill>
                  <a:schemeClr val="tx1"/>
                </a:solidFill>
                <a:latin typeface="Lucida Grande"/>
                <a:ea typeface="ヒラギノ角ゴ Pro W3"/>
                <a:cs typeface="ヒラギノ角ゴ Pro W3"/>
              </a:defRPr>
            </a:lvl4pPr>
            <a:lvl5pPr marL="2058445" indent="-228539" eaLnBrk="0" hangingPunct="0">
              <a:spcBef>
                <a:spcPct val="30000"/>
              </a:spcBef>
              <a:defRPr sz="1200">
                <a:solidFill>
                  <a:schemeClr val="tx1"/>
                </a:solidFill>
                <a:latin typeface="Lucida Grande"/>
                <a:ea typeface="ヒラギノ角ゴ Pro W3"/>
                <a:cs typeface="ヒラギノ角ゴ Pro W3"/>
              </a:defRPr>
            </a:lvl5pPr>
            <a:lvl6pPr marL="2515524" indent="-228539" eaLnBrk="0" fontAlgn="base" hangingPunct="0">
              <a:spcBef>
                <a:spcPct val="30000"/>
              </a:spcBef>
              <a:spcAft>
                <a:spcPct val="0"/>
              </a:spcAft>
              <a:defRPr sz="1200">
                <a:solidFill>
                  <a:schemeClr val="tx1"/>
                </a:solidFill>
                <a:latin typeface="Lucida Grande"/>
                <a:ea typeface="ヒラギノ角ゴ Pro W3"/>
                <a:cs typeface="ヒラギノ角ゴ Pro W3"/>
              </a:defRPr>
            </a:lvl6pPr>
            <a:lvl7pPr marL="2972604" indent="-228539" eaLnBrk="0" fontAlgn="base" hangingPunct="0">
              <a:spcBef>
                <a:spcPct val="30000"/>
              </a:spcBef>
              <a:spcAft>
                <a:spcPct val="0"/>
              </a:spcAft>
              <a:defRPr sz="1200">
                <a:solidFill>
                  <a:schemeClr val="tx1"/>
                </a:solidFill>
                <a:latin typeface="Lucida Grande"/>
                <a:ea typeface="ヒラギノ角ゴ Pro W3"/>
                <a:cs typeface="ヒラギノ角ゴ Pro W3"/>
              </a:defRPr>
            </a:lvl7pPr>
            <a:lvl8pPr marL="3429682" indent="-228539" eaLnBrk="0" fontAlgn="base" hangingPunct="0">
              <a:spcBef>
                <a:spcPct val="30000"/>
              </a:spcBef>
              <a:spcAft>
                <a:spcPct val="0"/>
              </a:spcAft>
              <a:defRPr sz="1200">
                <a:solidFill>
                  <a:schemeClr val="tx1"/>
                </a:solidFill>
                <a:latin typeface="Lucida Grande"/>
                <a:ea typeface="ヒラギノ角ゴ Pro W3"/>
                <a:cs typeface="ヒラギノ角ゴ Pro W3"/>
              </a:defRPr>
            </a:lvl8pPr>
            <a:lvl9pPr marL="3886762" indent="-228539" eaLnBrk="0" fontAlgn="base" hangingPunct="0">
              <a:spcBef>
                <a:spcPct val="30000"/>
              </a:spcBef>
              <a:spcAft>
                <a:spcPct val="0"/>
              </a:spcAft>
              <a:defRPr sz="1200">
                <a:solidFill>
                  <a:schemeClr val="tx1"/>
                </a:solidFill>
                <a:latin typeface="Lucida Grande"/>
                <a:ea typeface="ヒラギノ角ゴ Pro W3"/>
                <a:cs typeface="ヒラギノ角ゴ Pro W3"/>
              </a:defRPr>
            </a:lvl9pPr>
          </a:lstStyle>
          <a:p>
            <a:pPr>
              <a:spcBef>
                <a:spcPct val="0"/>
              </a:spcBef>
            </a:pPr>
            <a:fld id="{058FDD47-0A16-4B35-8FAD-78136C04A569}" type="slidenum">
              <a:rPr lang="en-US" altLang="en-US" smtClean="0">
                <a:solidFill>
                  <a:prstClr val="black"/>
                </a:solidFill>
              </a:rPr>
              <a:pPr>
                <a:spcBef>
                  <a:spcPct val="0"/>
                </a:spcBef>
              </a:pPr>
              <a:t>3</a:t>
            </a:fld>
            <a:endParaRPr lang="en-US" alt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defTabSz="899038">
              <a:defRPr/>
            </a:pPr>
            <a:r>
              <a:rPr lang="en-GB" dirty="0">
                <a:solidFill>
                  <a:srgbClr val="000000"/>
                </a:solidFill>
                <a:latin typeface="Calibri" panose="020F0502020204030204" pitchFamily="34" charset="0"/>
                <a:ea typeface="ヒラギノ角ゴ Pro W3"/>
                <a:cs typeface="Calibri" panose="020F0502020204030204" pitchFamily="34" charset="0"/>
              </a:rPr>
              <a:t>If amended by the House of Lords, the bill will be reprinted and moved to the report stage (date to be confirmed) for further scrutiny. Royal Assent is expected this Spring</a:t>
            </a:r>
          </a:p>
          <a:p>
            <a:pPr defTabSz="899038">
              <a:defRPr/>
            </a:pPr>
            <a:endParaRPr lang="en-GB" dirty="0">
              <a:solidFill>
                <a:srgbClr val="000000"/>
              </a:solidFill>
              <a:latin typeface="Calibri" panose="020F0502020204030204" pitchFamily="34" charset="0"/>
              <a:ea typeface="ヒラギノ角ゴ Pro W3"/>
              <a:cs typeface="Calibri" panose="020F0502020204030204" pitchFamily="34" charset="0"/>
            </a:endParaRPr>
          </a:p>
          <a:p>
            <a:pPr defTabSz="899038">
              <a:defRPr/>
            </a:pPr>
            <a:r>
              <a:rPr lang="en-GB" dirty="0">
                <a:solidFill>
                  <a:srgbClr val="000000"/>
                </a:solidFill>
                <a:latin typeface="Calibri" panose="020F0502020204030204" pitchFamily="34" charset="0"/>
                <a:ea typeface="ヒラギノ角ゴ Pro W3"/>
                <a:cs typeface="Calibri" panose="020F0502020204030204" pitchFamily="34" charset="0"/>
              </a:rPr>
              <a:t>Details online at http://services.parliament.uk/bills/2016-17/highereducationandresearch/stages.html</a:t>
            </a:r>
          </a:p>
          <a:p>
            <a:endParaRPr lang="en-GB" dirty="0"/>
          </a:p>
        </p:txBody>
      </p:sp>
      <p:sp>
        <p:nvSpPr>
          <p:cNvPr id="4" name="Slide Number Placeholder 3"/>
          <p:cNvSpPr>
            <a:spLocks noGrp="1"/>
          </p:cNvSpPr>
          <p:nvPr>
            <p:ph type="sldNum" sz="quarter" idx="10"/>
          </p:nvPr>
        </p:nvSpPr>
        <p:spPr/>
        <p:txBody>
          <a:bodyPr/>
          <a:lstStyle/>
          <a:p>
            <a:fld id="{A84FE072-BE27-0041-8B3D-DF6DD920503E}"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990365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xfrm>
            <a:off x="1143000" y="685800"/>
            <a:ext cx="4572000" cy="3429000"/>
          </a:xfrm>
          <a:ln/>
        </p:spPr>
      </p:sp>
      <p:sp>
        <p:nvSpPr>
          <p:cNvPr id="3" name="Notes Placeholder 2"/>
          <p:cNvSpPr>
            <a:spLocks noGrp="1"/>
          </p:cNvSpPr>
          <p:nvPr>
            <p:ph type="body" idx="1"/>
          </p:nvPr>
        </p:nvSpPr>
        <p:spPr>
          <a:xfrm>
            <a:off x="957750" y="4343913"/>
            <a:ext cx="5016174" cy="4282503"/>
          </a:xfrm>
        </p:spPr>
        <p:txBody>
          <a:bodyPr/>
          <a:lstStyle/>
          <a:p>
            <a:pPr>
              <a:defRPr/>
            </a:pPr>
            <a:endParaRPr lang="en-GB" dirty="0">
              <a:latin typeface="+mn-lt"/>
            </a:endParaRP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Lucida Grande"/>
                <a:ea typeface="ヒラギノ角ゴ Pro W3"/>
                <a:cs typeface="ヒラギノ角ゴ Pro W3"/>
              </a:defRPr>
            </a:lvl1pPr>
            <a:lvl2pPr marL="742754" indent="-285674" eaLnBrk="0" hangingPunct="0">
              <a:spcBef>
                <a:spcPct val="30000"/>
              </a:spcBef>
              <a:defRPr sz="1200">
                <a:solidFill>
                  <a:schemeClr val="tx1"/>
                </a:solidFill>
                <a:latin typeface="Lucida Grande"/>
                <a:ea typeface="ヒラギノ角ゴ Pro W3"/>
                <a:cs typeface="ヒラギノ角ゴ Pro W3"/>
              </a:defRPr>
            </a:lvl2pPr>
            <a:lvl3pPr marL="1144287" indent="-228539" eaLnBrk="0" hangingPunct="0">
              <a:spcBef>
                <a:spcPct val="30000"/>
              </a:spcBef>
              <a:defRPr sz="1200">
                <a:solidFill>
                  <a:schemeClr val="tx1"/>
                </a:solidFill>
                <a:latin typeface="Lucida Grande"/>
                <a:ea typeface="ヒラギノ角ゴ Pro W3"/>
                <a:cs typeface="ヒラギノ角ゴ Pro W3"/>
              </a:defRPr>
            </a:lvl3pPr>
            <a:lvl4pPr marL="1601365" indent="-228539" eaLnBrk="0" hangingPunct="0">
              <a:spcBef>
                <a:spcPct val="30000"/>
              </a:spcBef>
              <a:defRPr sz="1200">
                <a:solidFill>
                  <a:schemeClr val="tx1"/>
                </a:solidFill>
                <a:latin typeface="Lucida Grande"/>
                <a:ea typeface="ヒラギノ角ゴ Pro W3"/>
                <a:cs typeface="ヒラギノ角ゴ Pro W3"/>
              </a:defRPr>
            </a:lvl4pPr>
            <a:lvl5pPr marL="2058445" indent="-228539" eaLnBrk="0" hangingPunct="0">
              <a:spcBef>
                <a:spcPct val="30000"/>
              </a:spcBef>
              <a:defRPr sz="1200">
                <a:solidFill>
                  <a:schemeClr val="tx1"/>
                </a:solidFill>
                <a:latin typeface="Lucida Grande"/>
                <a:ea typeface="ヒラギノ角ゴ Pro W3"/>
                <a:cs typeface="ヒラギノ角ゴ Pro W3"/>
              </a:defRPr>
            </a:lvl5pPr>
            <a:lvl6pPr marL="2515524" indent="-228539" eaLnBrk="0" fontAlgn="base" hangingPunct="0">
              <a:spcBef>
                <a:spcPct val="30000"/>
              </a:spcBef>
              <a:spcAft>
                <a:spcPct val="0"/>
              </a:spcAft>
              <a:defRPr sz="1200">
                <a:solidFill>
                  <a:schemeClr val="tx1"/>
                </a:solidFill>
                <a:latin typeface="Lucida Grande"/>
                <a:ea typeface="ヒラギノ角ゴ Pro W3"/>
                <a:cs typeface="ヒラギノ角ゴ Pro W3"/>
              </a:defRPr>
            </a:lvl6pPr>
            <a:lvl7pPr marL="2972604" indent="-228539" eaLnBrk="0" fontAlgn="base" hangingPunct="0">
              <a:spcBef>
                <a:spcPct val="30000"/>
              </a:spcBef>
              <a:spcAft>
                <a:spcPct val="0"/>
              </a:spcAft>
              <a:defRPr sz="1200">
                <a:solidFill>
                  <a:schemeClr val="tx1"/>
                </a:solidFill>
                <a:latin typeface="Lucida Grande"/>
                <a:ea typeface="ヒラギノ角ゴ Pro W3"/>
                <a:cs typeface="ヒラギノ角ゴ Pro W3"/>
              </a:defRPr>
            </a:lvl7pPr>
            <a:lvl8pPr marL="3429682" indent="-228539" eaLnBrk="0" fontAlgn="base" hangingPunct="0">
              <a:spcBef>
                <a:spcPct val="30000"/>
              </a:spcBef>
              <a:spcAft>
                <a:spcPct val="0"/>
              </a:spcAft>
              <a:defRPr sz="1200">
                <a:solidFill>
                  <a:schemeClr val="tx1"/>
                </a:solidFill>
                <a:latin typeface="Lucida Grande"/>
                <a:ea typeface="ヒラギノ角ゴ Pro W3"/>
                <a:cs typeface="ヒラギノ角ゴ Pro W3"/>
              </a:defRPr>
            </a:lvl8pPr>
            <a:lvl9pPr marL="3886762" indent="-228539" eaLnBrk="0" fontAlgn="base" hangingPunct="0">
              <a:spcBef>
                <a:spcPct val="30000"/>
              </a:spcBef>
              <a:spcAft>
                <a:spcPct val="0"/>
              </a:spcAft>
              <a:defRPr sz="1200">
                <a:solidFill>
                  <a:schemeClr val="tx1"/>
                </a:solidFill>
                <a:latin typeface="Lucida Grande"/>
                <a:ea typeface="ヒラギノ角ゴ Pro W3"/>
                <a:cs typeface="ヒラギノ角ゴ Pro W3"/>
              </a:defRPr>
            </a:lvl9pPr>
          </a:lstStyle>
          <a:p>
            <a:pPr>
              <a:spcBef>
                <a:spcPct val="0"/>
              </a:spcBef>
            </a:pPr>
            <a:fld id="{058FDD47-0A16-4B35-8FAD-78136C04A569}" type="slidenum">
              <a:rPr lang="en-US" altLang="en-US" smtClean="0">
                <a:solidFill>
                  <a:prstClr val="black"/>
                </a:solidFill>
              </a:rPr>
              <a:pPr>
                <a:spcBef>
                  <a:spcPct val="0"/>
                </a:spcBef>
              </a:pPr>
              <a:t>5</a:t>
            </a:fld>
            <a:endParaRPr lang="en-US" alt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09FDDC-DED6-4A43-B6BE-E635A05AEAB1}" type="slidenum">
              <a:rPr lang="en-GB" smtClean="0">
                <a:solidFill>
                  <a:prstClr val="black"/>
                </a:solidFill>
              </a:rPr>
              <a:pPr/>
              <a:t>8</a:t>
            </a:fld>
            <a:endParaRPr lang="en-GB" dirty="0">
              <a:solidFill>
                <a:prstClr val="black"/>
              </a:solidFill>
            </a:endParaRPr>
          </a:p>
        </p:txBody>
      </p:sp>
    </p:spTree>
    <p:extLst>
      <p:ext uri="{BB962C8B-B14F-4D97-AF65-F5344CB8AC3E}">
        <p14:creationId xmlns:p14="http://schemas.microsoft.com/office/powerpoint/2010/main" val="3605732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868961D-86D5-4163-BE57-8FD4F4F83519}"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3453847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507" y="4343913"/>
            <a:ext cx="5106164" cy="4114361"/>
          </a:xfrm>
        </p:spPr>
        <p:txBody>
          <a:bodyPr/>
          <a:lstStyle/>
          <a:p>
            <a:pPr>
              <a:spcAft>
                <a:spcPts val="600"/>
              </a:spcAft>
            </a:pPr>
            <a:r>
              <a:rPr lang="en-GB" dirty="0" smtClean="0"/>
              <a:t>The 10 pillars of the Industrial Strategy green paper underpin the Governments approach to secure our future as a global nation:</a:t>
            </a:r>
          </a:p>
          <a:p>
            <a:pPr marL="449263" indent="-171450">
              <a:spcBef>
                <a:spcPts val="0"/>
              </a:spcBef>
              <a:buFont typeface="Arial" panose="020B0604020202020204" pitchFamily="34" charset="0"/>
              <a:buChar char="•"/>
            </a:pPr>
            <a:r>
              <a:rPr lang="en-GB" dirty="0" smtClean="0"/>
              <a:t>Investing in science, </a:t>
            </a:r>
            <a:br>
              <a:rPr lang="en-GB" dirty="0" smtClean="0"/>
            </a:br>
            <a:r>
              <a:rPr lang="en-GB" dirty="0" smtClean="0"/>
              <a:t>research and innovation</a:t>
            </a:r>
          </a:p>
          <a:p>
            <a:pPr marL="449263" indent="-171450">
              <a:spcBef>
                <a:spcPts val="0"/>
              </a:spcBef>
              <a:buFont typeface="Arial" panose="020B0604020202020204" pitchFamily="34" charset="0"/>
              <a:buChar char="•"/>
            </a:pPr>
            <a:r>
              <a:rPr lang="en-GB" dirty="0" smtClean="0"/>
              <a:t>Developing skills</a:t>
            </a:r>
          </a:p>
          <a:p>
            <a:pPr marL="449263" indent="-171450">
              <a:spcBef>
                <a:spcPts val="0"/>
              </a:spcBef>
              <a:buFont typeface="Arial" panose="020B0604020202020204" pitchFamily="34" charset="0"/>
              <a:buChar char="•"/>
            </a:pPr>
            <a:r>
              <a:rPr lang="en-GB" dirty="0" smtClean="0"/>
              <a:t>Upgrading infrastructure</a:t>
            </a:r>
          </a:p>
          <a:p>
            <a:pPr marL="449263" indent="-171450">
              <a:spcBef>
                <a:spcPts val="0"/>
              </a:spcBef>
              <a:buFont typeface="Arial" panose="020B0604020202020204" pitchFamily="34" charset="0"/>
              <a:buChar char="•"/>
            </a:pPr>
            <a:r>
              <a:rPr lang="en-GB" dirty="0" smtClean="0"/>
              <a:t>Supporting businesses to </a:t>
            </a:r>
            <a:br>
              <a:rPr lang="en-GB" dirty="0" smtClean="0"/>
            </a:br>
            <a:r>
              <a:rPr lang="en-GB" dirty="0" smtClean="0"/>
              <a:t>start and grow</a:t>
            </a:r>
          </a:p>
          <a:p>
            <a:pPr marL="449263" indent="-171450">
              <a:spcBef>
                <a:spcPts val="0"/>
              </a:spcBef>
              <a:buFont typeface="Arial" panose="020B0604020202020204" pitchFamily="34" charset="0"/>
              <a:buChar char="•"/>
            </a:pPr>
            <a:r>
              <a:rPr lang="en-GB" dirty="0" smtClean="0"/>
              <a:t>Improving procurement</a:t>
            </a:r>
          </a:p>
          <a:p>
            <a:pPr marL="449263" indent="-171450">
              <a:spcBef>
                <a:spcPts val="0"/>
              </a:spcBef>
              <a:buFont typeface="Arial" panose="020B0604020202020204" pitchFamily="34" charset="0"/>
              <a:buChar char="•"/>
            </a:pPr>
            <a:r>
              <a:rPr lang="en-GB" dirty="0" smtClean="0"/>
              <a:t>Encouraging trade and </a:t>
            </a:r>
            <a:br>
              <a:rPr lang="en-GB" dirty="0" smtClean="0"/>
            </a:br>
            <a:r>
              <a:rPr lang="en-GB" dirty="0" smtClean="0"/>
              <a:t>inward investment</a:t>
            </a:r>
          </a:p>
          <a:p>
            <a:pPr marL="449263" indent="-171450">
              <a:spcBef>
                <a:spcPts val="0"/>
              </a:spcBef>
              <a:buFont typeface="Arial" panose="020B0604020202020204" pitchFamily="34" charset="0"/>
              <a:buChar char="•"/>
            </a:pPr>
            <a:r>
              <a:rPr lang="en-GB" dirty="0" smtClean="0"/>
              <a:t>Delivering affordable energy and clean growth</a:t>
            </a:r>
          </a:p>
          <a:p>
            <a:pPr marL="449263" indent="-171450">
              <a:spcBef>
                <a:spcPts val="0"/>
              </a:spcBef>
              <a:buFont typeface="Arial" panose="020B0604020202020204" pitchFamily="34" charset="0"/>
              <a:buChar char="•"/>
            </a:pPr>
            <a:r>
              <a:rPr lang="en-GB" dirty="0" smtClean="0"/>
              <a:t>Cultivating world-leading sectors</a:t>
            </a:r>
          </a:p>
          <a:p>
            <a:pPr marL="449263" indent="-171450">
              <a:spcBef>
                <a:spcPts val="0"/>
              </a:spcBef>
              <a:buFont typeface="Arial" panose="020B0604020202020204" pitchFamily="34" charset="0"/>
              <a:buChar char="•"/>
            </a:pPr>
            <a:r>
              <a:rPr lang="en-GB" dirty="0" smtClean="0"/>
              <a:t>Driving growth across the whole country</a:t>
            </a:r>
          </a:p>
          <a:p>
            <a:pPr marL="449263" indent="-171450">
              <a:spcBef>
                <a:spcPts val="0"/>
              </a:spcBef>
              <a:buFont typeface="Arial" panose="020B0604020202020204" pitchFamily="34" charset="0"/>
              <a:buChar char="•"/>
            </a:pPr>
            <a:r>
              <a:rPr lang="en-GB" dirty="0" smtClean="0"/>
              <a:t>Creating the right institutions to bring together sectors and places</a:t>
            </a:r>
          </a:p>
          <a:p>
            <a:r>
              <a:rPr lang="en-GB" dirty="0" smtClean="0"/>
              <a:t>“This green paper sets out our vision for a modern industrial strategy and some early actions we have committed to take. It aims to start a genuinely open and collaborative conversation about the skills, research, infrastructure and the other things we need to get right to drive long term growth in productivity.”</a:t>
            </a:r>
          </a:p>
          <a:p>
            <a:r>
              <a:rPr lang="en-GB" dirty="0"/>
              <a:t>It is not intended to be the last word, but to start a </a:t>
            </a:r>
            <a:r>
              <a:rPr lang="en-GB" dirty="0" smtClean="0"/>
              <a:t>consultation</a:t>
            </a:r>
            <a:r>
              <a:rPr lang="en-GB" dirty="0"/>
              <a:t> </a:t>
            </a:r>
            <a:r>
              <a:rPr lang="en-GB" dirty="0" smtClean="0"/>
              <a:t>– comments </a:t>
            </a:r>
            <a:r>
              <a:rPr lang="en-GB" dirty="0"/>
              <a:t>are welcome. You can respond using the online </a:t>
            </a:r>
            <a:r>
              <a:rPr lang="en-GB" dirty="0" smtClean="0"/>
              <a:t>survey, via email or post.</a:t>
            </a:r>
          </a:p>
          <a:p>
            <a:endParaRPr lang="en-GB" dirty="0"/>
          </a:p>
        </p:txBody>
      </p:sp>
      <p:sp>
        <p:nvSpPr>
          <p:cNvPr id="4" name="Slide Number Placeholder 3"/>
          <p:cNvSpPr>
            <a:spLocks noGrp="1"/>
          </p:cNvSpPr>
          <p:nvPr>
            <p:ph type="sldNum" sz="quarter" idx="10"/>
          </p:nvPr>
        </p:nvSpPr>
        <p:spPr/>
        <p:txBody>
          <a:bodyPr/>
          <a:lstStyle/>
          <a:p>
            <a:fld id="{A84FE072-BE27-0041-8B3D-DF6DD920503E}" type="slidenum">
              <a:rPr lang="en-US" smtClean="0"/>
              <a:pPr/>
              <a:t>15</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6857" y="4841416"/>
            <a:ext cx="2734355" cy="1384529"/>
          </a:xfrm>
          <a:prstGeom prst="rect">
            <a:avLst/>
          </a:prstGeom>
          <a:ln>
            <a:solidFill>
              <a:schemeClr val="tx1">
                <a:lumMod val="50000"/>
                <a:lumOff val="50000"/>
              </a:schemeClr>
            </a:solidFill>
          </a:ln>
        </p:spPr>
      </p:pic>
    </p:spTree>
    <p:extLst>
      <p:ext uri="{BB962C8B-B14F-4D97-AF65-F5344CB8AC3E}">
        <p14:creationId xmlns:p14="http://schemas.microsoft.com/office/powerpoint/2010/main" val="3482938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84FE072-BE27-0041-8B3D-DF6DD920503E}" type="slidenum">
              <a:rPr lang="en-US" smtClean="0"/>
              <a:pPr/>
              <a:t>16</a:t>
            </a:fld>
            <a:endParaRPr lang="en-US" dirty="0"/>
          </a:p>
        </p:txBody>
      </p:sp>
    </p:spTree>
    <p:extLst>
      <p:ext uri="{BB962C8B-B14F-4D97-AF65-F5344CB8AC3E}">
        <p14:creationId xmlns:p14="http://schemas.microsoft.com/office/powerpoint/2010/main" val="603758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88640"/>
            <a:ext cx="9144000" cy="1470025"/>
          </a:xfrm>
        </p:spPr>
        <p:txBody>
          <a:bodyPr/>
          <a:lstStyle>
            <a:lvl1pPr>
              <a:defRPr sz="4400">
                <a:solidFill>
                  <a:schemeClr val="accent1">
                    <a:lumMod val="50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sz="2400">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67280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88640"/>
            <a:ext cx="9144000" cy="1470025"/>
          </a:xfrm>
        </p:spPr>
        <p:txBody>
          <a:bodyPr/>
          <a:lstStyle>
            <a:lvl1pPr>
              <a:defRPr sz="4400">
                <a:solidFill>
                  <a:schemeClr val="accent1">
                    <a:lumMod val="50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sz="2400">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880763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1557338"/>
            <a:ext cx="7772400" cy="3800488"/>
          </a:xfrm>
        </p:spPr>
        <p:txBody>
          <a:bodyPr/>
          <a:lstStyle>
            <a:lvl1pPr>
              <a:defRPr sz="2400">
                <a:latin typeface="Arial" pitchFamily="34" charset="0"/>
                <a:cs typeface="Arial" pitchFamily="34" charset="0"/>
              </a:defRPr>
            </a:lvl1pPr>
            <a:lvl2pPr>
              <a:defRPr sz="2200">
                <a:solidFill>
                  <a:schemeClr val="accent1">
                    <a:lumMod val="50000"/>
                  </a:schemeClr>
                </a:solidFill>
                <a:latin typeface="Arial" pitchFamily="34" charset="0"/>
                <a:cs typeface="Arial" pitchFamily="34" charset="0"/>
              </a:defRPr>
            </a:lvl2pPr>
            <a:lvl3pPr>
              <a:defRPr sz="2000">
                <a:solidFill>
                  <a:schemeClr val="accent1">
                    <a:lumMod val="50000"/>
                  </a:schemeClr>
                </a:solidFill>
                <a:latin typeface="Arial" pitchFamily="34" charset="0"/>
                <a:cs typeface="Arial" pitchFamily="34" charset="0"/>
              </a:defRPr>
            </a:lvl3pPr>
            <a:lvl4pPr>
              <a:buNone/>
              <a:defRPr>
                <a:latin typeface="Arial" pitchFamily="34" charset="0"/>
                <a:cs typeface="Arial"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endParaRPr lang="en-US" dirty="0"/>
          </a:p>
        </p:txBody>
      </p:sp>
    </p:spTree>
    <p:extLst>
      <p:ext uri="{BB962C8B-B14F-4D97-AF65-F5344CB8AC3E}">
        <p14:creationId xmlns:p14="http://schemas.microsoft.com/office/powerpoint/2010/main" val="863602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3568" y="2786047"/>
            <a:ext cx="7848872" cy="1362075"/>
          </a:xfrm>
        </p:spPr>
        <p:txBody>
          <a:bodyPr anchor="t"/>
          <a:lstStyle>
            <a:lvl1pPr algn="l">
              <a:defRPr sz="4400" b="1" cap="none">
                <a:solidFill>
                  <a:schemeClr val="accent1">
                    <a:lumMod val="50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40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3733917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557338"/>
            <a:ext cx="3810000" cy="4514868"/>
          </a:xfrm>
        </p:spPr>
        <p:txBody>
          <a:bodyPr/>
          <a:lstStyle>
            <a:lvl1pPr>
              <a:defRPr sz="2400">
                <a:solidFill>
                  <a:schemeClr val="tx1"/>
                </a:solidFill>
              </a:defRPr>
            </a:lvl1pPr>
            <a:lvl2pPr>
              <a:defRPr sz="2200">
                <a:solidFill>
                  <a:schemeClr val="accent1">
                    <a:lumMod val="50000"/>
                  </a:schemeClr>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557338"/>
            <a:ext cx="3810000" cy="3800488"/>
          </a:xfrm>
        </p:spPr>
        <p:txBody>
          <a:bodyPr/>
          <a:lstStyle>
            <a:lvl1pPr>
              <a:defRPr sz="2400">
                <a:solidFill>
                  <a:schemeClr val="tx1"/>
                </a:solidFill>
                <a:latin typeface="Arial" pitchFamily="34" charset="0"/>
                <a:cs typeface="Arial" pitchFamily="34" charset="0"/>
              </a:defRPr>
            </a:lvl1pPr>
            <a:lvl2pPr>
              <a:defRPr sz="2200">
                <a:solidFill>
                  <a:schemeClr val="accent1">
                    <a:lumMod val="50000"/>
                  </a:schemeClr>
                </a:solidFill>
                <a:latin typeface="Arial" pitchFamily="34" charset="0"/>
                <a:cs typeface="Arial"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715620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67544" y="1484784"/>
            <a:ext cx="4040188" cy="639762"/>
          </a:xfrm>
        </p:spPr>
        <p:txBody>
          <a:bodyPr anchor="b"/>
          <a:lstStyle>
            <a:lvl1pPr marL="0" indent="0">
              <a:buNone/>
              <a:defRPr sz="2800" b="1">
                <a:solidFill>
                  <a:schemeClr val="accent1">
                    <a:lumMod val="50000"/>
                  </a:schemeClr>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atin typeface="Arial" pitchFamily="34" charset="0"/>
                <a:cs typeface="Arial" pitchFamily="34" charset="0"/>
              </a:defRPr>
            </a:lvl1pPr>
            <a:lvl2pPr>
              <a:defRPr sz="2200">
                <a:solidFill>
                  <a:schemeClr val="accent1">
                    <a:lumMod val="50000"/>
                  </a:schemeClr>
                </a:solidFill>
                <a:latin typeface="Arial" pitchFamily="34" charset="0"/>
                <a:cs typeface="Arial"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800" b="1">
                <a:solidFill>
                  <a:schemeClr val="accent1">
                    <a:lumMod val="50000"/>
                  </a:schemeClr>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182951"/>
          </a:xfrm>
        </p:spPr>
        <p:txBody>
          <a:bodyPr/>
          <a:lstStyle>
            <a:lvl1pPr>
              <a:defRPr sz="2400">
                <a:latin typeface="Arial" pitchFamily="34" charset="0"/>
                <a:cs typeface="Arial" pitchFamily="34" charset="0"/>
              </a:defRPr>
            </a:lvl1pPr>
            <a:lvl2pPr>
              <a:defRPr sz="2200">
                <a:solidFill>
                  <a:schemeClr val="accent1">
                    <a:lumMod val="50000"/>
                  </a:schemeClr>
                </a:solidFill>
                <a:latin typeface="Arial" pitchFamily="34" charset="0"/>
                <a:cs typeface="Arial"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99365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chemeClr val="accent1">
                    <a:lumMod val="50000"/>
                  </a:schemeClr>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97880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4294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8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084776"/>
          </a:xfrm>
        </p:spPr>
        <p:txBody>
          <a:bodyPr/>
          <a:lstStyle>
            <a:lvl1pPr>
              <a:defRPr sz="2400">
                <a:solidFill>
                  <a:schemeClr val="tx1"/>
                </a:solidFill>
                <a:latin typeface="Arial" pitchFamily="34" charset="0"/>
                <a:cs typeface="Arial" pitchFamily="34" charset="0"/>
              </a:defRPr>
            </a:lvl1pPr>
            <a:lvl2pPr>
              <a:defRPr sz="2200">
                <a:solidFill>
                  <a:schemeClr val="accent1">
                    <a:lumMod val="50000"/>
                  </a:schemeClr>
                </a:solidFill>
                <a:latin typeface="Arial" pitchFamily="34" charset="0"/>
                <a:cs typeface="Arial" pitchFamily="34" charset="0"/>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half" idx="2"/>
          </p:nvPr>
        </p:nvSpPr>
        <p:spPr>
          <a:xfrm>
            <a:off x="457200" y="1435100"/>
            <a:ext cx="3008313" cy="4851419"/>
          </a:xfrm>
        </p:spPr>
        <p:txBody>
          <a:bodyPr/>
          <a:lstStyle>
            <a:lvl1pPr marL="0" indent="0">
              <a:buNone/>
              <a:defRPr sz="22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790356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800" b="1">
                <a:solidFill>
                  <a:schemeClr val="accent1">
                    <a:lumMod val="50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22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763525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031611B-A414-8449-BAB6-380A57A6AFF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35338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latin typeface="Calibri" panose="020F0502020204030204"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1557338"/>
            <a:ext cx="7772400" cy="3800488"/>
          </a:xfrm>
        </p:spPr>
        <p:txBody>
          <a:bodyPr/>
          <a:lstStyle>
            <a:lvl1pPr>
              <a:defRPr sz="2400">
                <a:latin typeface="Calibri" panose="020F0502020204030204" pitchFamily="34" charset="0"/>
                <a:cs typeface="Arial" pitchFamily="34" charset="0"/>
              </a:defRPr>
            </a:lvl1pPr>
            <a:lvl2pPr>
              <a:defRPr sz="2200">
                <a:solidFill>
                  <a:schemeClr val="accent1">
                    <a:lumMod val="50000"/>
                  </a:schemeClr>
                </a:solidFill>
                <a:latin typeface="Calibri" panose="020F0502020204030204" pitchFamily="34" charset="0"/>
                <a:cs typeface="Arial" pitchFamily="34" charset="0"/>
              </a:defRPr>
            </a:lvl2pPr>
            <a:lvl3pPr>
              <a:defRPr sz="2000">
                <a:solidFill>
                  <a:schemeClr val="accent1">
                    <a:lumMod val="50000"/>
                  </a:schemeClr>
                </a:solidFill>
                <a:latin typeface="Calibri" panose="020F0502020204030204" pitchFamily="34" charset="0"/>
                <a:cs typeface="Arial" pitchFamily="34" charset="0"/>
              </a:defRPr>
            </a:lvl3pPr>
            <a:lvl4pPr>
              <a:buNone/>
              <a:defRPr>
                <a:latin typeface="Arial" pitchFamily="34" charset="0"/>
                <a:cs typeface="Arial"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endParaRPr lang="en-US" dirty="0"/>
          </a:p>
        </p:txBody>
      </p:sp>
    </p:spTree>
    <p:extLst>
      <p:ext uri="{BB962C8B-B14F-4D97-AF65-F5344CB8AC3E}">
        <p14:creationId xmlns:p14="http://schemas.microsoft.com/office/powerpoint/2010/main" val="3848309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E426EDC-615C-244B-A5C8-161DF94F8DB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50886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0A47EE2-BE45-684E-8CE8-6971C56E516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72940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290"/>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78422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38"/>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03521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47"/>
            <a:ext cx="7772400" cy="1362075"/>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457561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38"/>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14988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629339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138446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18540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14135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3568" y="2786047"/>
            <a:ext cx="7848872" cy="1362075"/>
          </a:xfrm>
        </p:spPr>
        <p:txBody>
          <a:bodyPr anchor="t"/>
          <a:lstStyle>
            <a:lvl1pPr algn="l">
              <a:defRPr sz="4400" b="1" cap="none">
                <a:solidFill>
                  <a:schemeClr val="accent1">
                    <a:lumMod val="50000"/>
                  </a:schemeClr>
                </a:solidFill>
                <a:latin typeface="Calibri" panose="020F0502020204030204"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40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22837393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358974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88640"/>
            <a:ext cx="9144000" cy="1470025"/>
          </a:xfrm>
        </p:spPr>
        <p:txBody>
          <a:bodyPr/>
          <a:lstStyle>
            <a:lvl1pPr>
              <a:defRPr sz="4400">
                <a:solidFill>
                  <a:schemeClr val="accent1">
                    <a:lumMod val="50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sz="2400">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4887756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1557338"/>
            <a:ext cx="7772400" cy="3800488"/>
          </a:xfrm>
        </p:spPr>
        <p:txBody>
          <a:bodyPr/>
          <a:lstStyle>
            <a:lvl1pPr>
              <a:defRPr sz="2400">
                <a:latin typeface="Arial" pitchFamily="34" charset="0"/>
                <a:cs typeface="Arial" pitchFamily="34" charset="0"/>
              </a:defRPr>
            </a:lvl1pPr>
            <a:lvl2pPr>
              <a:defRPr sz="2200">
                <a:solidFill>
                  <a:schemeClr val="accent1">
                    <a:lumMod val="50000"/>
                  </a:schemeClr>
                </a:solidFill>
                <a:latin typeface="Arial" pitchFamily="34" charset="0"/>
                <a:cs typeface="Arial" pitchFamily="34" charset="0"/>
              </a:defRPr>
            </a:lvl2pPr>
            <a:lvl3pPr>
              <a:defRPr sz="2000">
                <a:solidFill>
                  <a:schemeClr val="accent1">
                    <a:lumMod val="50000"/>
                  </a:schemeClr>
                </a:solidFill>
                <a:latin typeface="Arial" pitchFamily="34" charset="0"/>
                <a:cs typeface="Arial" pitchFamily="34" charset="0"/>
              </a:defRPr>
            </a:lvl3pPr>
            <a:lvl4pPr>
              <a:buNone/>
              <a:defRPr>
                <a:latin typeface="Arial" pitchFamily="34" charset="0"/>
                <a:cs typeface="Arial"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endParaRPr lang="en-US" dirty="0"/>
          </a:p>
        </p:txBody>
      </p:sp>
    </p:spTree>
    <p:extLst>
      <p:ext uri="{BB962C8B-B14F-4D97-AF65-F5344CB8AC3E}">
        <p14:creationId xmlns:p14="http://schemas.microsoft.com/office/powerpoint/2010/main" val="29367567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3568" y="2786047"/>
            <a:ext cx="7848872" cy="1362075"/>
          </a:xfrm>
        </p:spPr>
        <p:txBody>
          <a:bodyPr anchor="t"/>
          <a:lstStyle>
            <a:lvl1pPr algn="l">
              <a:defRPr sz="4400" b="1" cap="none">
                <a:solidFill>
                  <a:schemeClr val="accent1">
                    <a:lumMod val="50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40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6621611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557338"/>
            <a:ext cx="3810000" cy="4514868"/>
          </a:xfrm>
        </p:spPr>
        <p:txBody>
          <a:bodyPr/>
          <a:lstStyle>
            <a:lvl1pPr>
              <a:defRPr sz="2400">
                <a:solidFill>
                  <a:schemeClr val="tx1"/>
                </a:solidFill>
              </a:defRPr>
            </a:lvl1pPr>
            <a:lvl2pPr>
              <a:defRPr sz="2200">
                <a:solidFill>
                  <a:schemeClr val="accent1">
                    <a:lumMod val="50000"/>
                  </a:schemeClr>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557338"/>
            <a:ext cx="3810000" cy="3800488"/>
          </a:xfrm>
        </p:spPr>
        <p:txBody>
          <a:bodyPr/>
          <a:lstStyle>
            <a:lvl1pPr>
              <a:defRPr sz="2400">
                <a:solidFill>
                  <a:schemeClr val="tx1"/>
                </a:solidFill>
                <a:latin typeface="Arial" pitchFamily="34" charset="0"/>
                <a:cs typeface="Arial" pitchFamily="34" charset="0"/>
              </a:defRPr>
            </a:lvl1pPr>
            <a:lvl2pPr>
              <a:defRPr sz="2200">
                <a:solidFill>
                  <a:schemeClr val="accent1">
                    <a:lumMod val="50000"/>
                  </a:schemeClr>
                </a:solidFill>
                <a:latin typeface="Arial" pitchFamily="34" charset="0"/>
                <a:cs typeface="Arial"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6187387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67544" y="1484784"/>
            <a:ext cx="4040188" cy="639762"/>
          </a:xfrm>
        </p:spPr>
        <p:txBody>
          <a:bodyPr anchor="b"/>
          <a:lstStyle>
            <a:lvl1pPr marL="0" indent="0">
              <a:buNone/>
              <a:defRPr sz="2800" b="1">
                <a:solidFill>
                  <a:schemeClr val="accent1">
                    <a:lumMod val="50000"/>
                  </a:schemeClr>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atin typeface="Arial" pitchFamily="34" charset="0"/>
                <a:cs typeface="Arial" pitchFamily="34" charset="0"/>
              </a:defRPr>
            </a:lvl1pPr>
            <a:lvl2pPr>
              <a:defRPr sz="2200">
                <a:solidFill>
                  <a:schemeClr val="accent1">
                    <a:lumMod val="50000"/>
                  </a:schemeClr>
                </a:solidFill>
                <a:latin typeface="Arial" pitchFamily="34" charset="0"/>
                <a:cs typeface="Arial"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800" b="1">
                <a:solidFill>
                  <a:schemeClr val="accent1">
                    <a:lumMod val="50000"/>
                  </a:schemeClr>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182951"/>
          </a:xfrm>
        </p:spPr>
        <p:txBody>
          <a:bodyPr/>
          <a:lstStyle>
            <a:lvl1pPr>
              <a:defRPr sz="2400">
                <a:latin typeface="Arial" pitchFamily="34" charset="0"/>
                <a:cs typeface="Arial" pitchFamily="34" charset="0"/>
              </a:defRPr>
            </a:lvl1pPr>
            <a:lvl2pPr>
              <a:defRPr sz="2200">
                <a:solidFill>
                  <a:schemeClr val="accent1">
                    <a:lumMod val="50000"/>
                  </a:schemeClr>
                </a:solidFill>
                <a:latin typeface="Arial" pitchFamily="34" charset="0"/>
                <a:cs typeface="Arial"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4901547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chemeClr val="accent1">
                    <a:lumMod val="50000"/>
                  </a:schemeClr>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484200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27595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8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084776"/>
          </a:xfrm>
        </p:spPr>
        <p:txBody>
          <a:bodyPr/>
          <a:lstStyle>
            <a:lvl1pPr>
              <a:defRPr sz="2400">
                <a:solidFill>
                  <a:schemeClr val="tx1"/>
                </a:solidFill>
                <a:latin typeface="Arial" pitchFamily="34" charset="0"/>
                <a:cs typeface="Arial" pitchFamily="34" charset="0"/>
              </a:defRPr>
            </a:lvl1pPr>
            <a:lvl2pPr>
              <a:defRPr sz="2200">
                <a:solidFill>
                  <a:schemeClr val="accent1">
                    <a:lumMod val="50000"/>
                  </a:schemeClr>
                </a:solidFill>
                <a:latin typeface="Arial" pitchFamily="34" charset="0"/>
                <a:cs typeface="Arial" pitchFamily="34" charset="0"/>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half" idx="2"/>
          </p:nvPr>
        </p:nvSpPr>
        <p:spPr>
          <a:xfrm>
            <a:off x="457200" y="1435100"/>
            <a:ext cx="3008313" cy="4851419"/>
          </a:xfrm>
        </p:spPr>
        <p:txBody>
          <a:bodyPr/>
          <a:lstStyle>
            <a:lvl1pPr marL="0" indent="0">
              <a:buNone/>
              <a:defRPr sz="22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7398719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800" b="1">
                <a:solidFill>
                  <a:schemeClr val="accent1">
                    <a:lumMod val="50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22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64765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557338"/>
            <a:ext cx="3810000" cy="4514868"/>
          </a:xfrm>
        </p:spPr>
        <p:txBody>
          <a:bodyPr/>
          <a:lstStyle>
            <a:lvl1pPr>
              <a:defRPr sz="2400">
                <a:solidFill>
                  <a:schemeClr val="tx1"/>
                </a:solidFill>
              </a:defRPr>
            </a:lvl1pPr>
            <a:lvl2pPr>
              <a:defRPr sz="2200">
                <a:solidFill>
                  <a:schemeClr val="accent1">
                    <a:lumMod val="50000"/>
                  </a:schemeClr>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557338"/>
            <a:ext cx="3810000" cy="3800488"/>
          </a:xfrm>
        </p:spPr>
        <p:txBody>
          <a:bodyPr/>
          <a:lstStyle>
            <a:lvl1pPr>
              <a:defRPr sz="2400">
                <a:solidFill>
                  <a:schemeClr val="tx1"/>
                </a:solidFill>
                <a:latin typeface="Arial" pitchFamily="34" charset="0"/>
                <a:cs typeface="Arial" pitchFamily="34" charset="0"/>
              </a:defRPr>
            </a:lvl1pPr>
            <a:lvl2pPr>
              <a:defRPr sz="2200">
                <a:solidFill>
                  <a:schemeClr val="accent1">
                    <a:lumMod val="50000"/>
                  </a:schemeClr>
                </a:solidFill>
                <a:latin typeface="Arial" pitchFamily="34" charset="0"/>
                <a:cs typeface="Arial"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859466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solidFill>
                  <a:schemeClr val="accent1">
                    <a:lumMod val="50000"/>
                  </a:schemeClr>
                </a:solidFill>
                <a:latin typeface="Calibri" panose="020F050202020403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67544" y="1484784"/>
            <a:ext cx="4040188" cy="639762"/>
          </a:xfrm>
        </p:spPr>
        <p:txBody>
          <a:bodyPr anchor="b"/>
          <a:lstStyle>
            <a:lvl1pPr marL="0" indent="0">
              <a:buNone/>
              <a:defRPr sz="2800" b="1">
                <a:solidFill>
                  <a:schemeClr val="accent1">
                    <a:lumMod val="50000"/>
                  </a:schemeClr>
                </a:solidFill>
                <a:latin typeface="Calibri" panose="020F0502020204030204"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atin typeface="Calibri" panose="020F0502020204030204" pitchFamily="34" charset="0"/>
                <a:cs typeface="Arial" pitchFamily="34" charset="0"/>
              </a:defRPr>
            </a:lvl1pPr>
            <a:lvl2pPr>
              <a:defRPr sz="2200">
                <a:solidFill>
                  <a:schemeClr val="accent1">
                    <a:lumMod val="50000"/>
                  </a:schemeClr>
                </a:solidFill>
                <a:latin typeface="Calibri" panose="020F0502020204030204" pitchFamily="34" charset="0"/>
                <a:cs typeface="Arial"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800" b="1">
                <a:solidFill>
                  <a:schemeClr val="accent1">
                    <a:lumMod val="50000"/>
                  </a:schemeClr>
                </a:solidFill>
                <a:latin typeface="Calibri" panose="020F0502020204030204"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182951"/>
          </a:xfrm>
        </p:spPr>
        <p:txBody>
          <a:bodyPr/>
          <a:lstStyle>
            <a:lvl1pPr>
              <a:defRPr sz="2400">
                <a:latin typeface="Calibri" panose="020F0502020204030204" pitchFamily="34" charset="0"/>
                <a:cs typeface="Arial" pitchFamily="34" charset="0"/>
              </a:defRPr>
            </a:lvl1pPr>
            <a:lvl2pPr>
              <a:defRPr sz="2200">
                <a:solidFill>
                  <a:schemeClr val="accent1">
                    <a:lumMod val="50000"/>
                  </a:schemeClr>
                </a:solidFill>
                <a:latin typeface="Calibri" panose="020F0502020204030204" pitchFamily="34" charset="0"/>
                <a:cs typeface="Arial"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829234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chemeClr val="accent1">
                    <a:lumMod val="50000"/>
                  </a:schemeClr>
                </a:solidFill>
                <a:latin typeface="Calibri" panose="020F0502020204030204"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6768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6386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8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084776"/>
          </a:xfrm>
        </p:spPr>
        <p:txBody>
          <a:bodyPr/>
          <a:lstStyle>
            <a:lvl1pPr>
              <a:defRPr sz="2400">
                <a:solidFill>
                  <a:schemeClr val="tx1"/>
                </a:solidFill>
                <a:latin typeface="Arial" pitchFamily="34" charset="0"/>
                <a:cs typeface="Arial" pitchFamily="34" charset="0"/>
              </a:defRPr>
            </a:lvl1pPr>
            <a:lvl2pPr>
              <a:defRPr sz="2200">
                <a:solidFill>
                  <a:schemeClr val="accent1">
                    <a:lumMod val="50000"/>
                  </a:schemeClr>
                </a:solidFill>
                <a:latin typeface="Arial" pitchFamily="34" charset="0"/>
                <a:cs typeface="Arial" pitchFamily="34" charset="0"/>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half" idx="2"/>
          </p:nvPr>
        </p:nvSpPr>
        <p:spPr>
          <a:xfrm>
            <a:off x="457200" y="1435100"/>
            <a:ext cx="3008313" cy="4851419"/>
          </a:xfrm>
        </p:spPr>
        <p:txBody>
          <a:bodyPr/>
          <a:lstStyle>
            <a:lvl1pPr marL="0" indent="0">
              <a:buNone/>
              <a:defRPr sz="22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407195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800" b="1">
                <a:solidFill>
                  <a:schemeClr val="accent1">
                    <a:lumMod val="50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22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16581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2.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3.jpeg"/><Relationship Id="rId5" Type="http://schemas.openxmlformats.org/officeDocument/2006/relationships/slideLayout" Target="../slideLayouts/slideLayout26.xml"/><Relationship Id="rId10" Type="http://schemas.openxmlformats.org/officeDocument/2006/relationships/theme" Target="../theme/theme4.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image" Target="../media/image4.png"/><Relationship Id="rId5" Type="http://schemas.openxmlformats.org/officeDocument/2006/relationships/slideLayout" Target="../slideLayouts/slideLayout35.xml"/><Relationship Id="rId10" Type="http://schemas.openxmlformats.org/officeDocument/2006/relationships/theme" Target="../theme/theme5.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Lucida Grande" pitchFamily="84" charset="0"/>
                <a:ea typeface="ヒラギノ角ゴ Pro W3" pitchFamily="84" charset="-128"/>
                <a:cs typeface="+mn-cs"/>
              </a:defRPr>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Lucida Grande" pitchFamily="84" charset="0"/>
                <a:ea typeface="ヒラギノ角ゴ Pro W3" pitchFamily="84" charset="-128"/>
                <a:cs typeface="+mn-cs"/>
              </a:defRPr>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Lucida Grande" pitchFamily="84" charset="0"/>
                <a:ea typeface="ヒラギノ角ゴ Pro W3" pitchFamily="84" charset="-128"/>
                <a:cs typeface="+mn-cs"/>
              </a:defRPr>
            </a:lvl1pPr>
          </a:lstStyle>
          <a:p>
            <a:pPr fontAlgn="base">
              <a:spcBef>
                <a:spcPct val="0"/>
              </a:spcBef>
              <a:spcAft>
                <a:spcPct val="0"/>
              </a:spcAft>
              <a:defRPr/>
            </a:pPr>
            <a:fld id="{DBBE58E7-4D86-447C-9AE1-932031729148}"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2055" name="Picture 19" descr="SCI41098_PPT_Templates_bottom_STFC"/>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563688" y="5294313"/>
            <a:ext cx="7580312"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58735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rtl="0" eaLnBrk="0" fontAlgn="base" hangingPunct="0">
        <a:spcBef>
          <a:spcPct val="0"/>
        </a:spcBef>
        <a:spcAft>
          <a:spcPct val="0"/>
        </a:spcAft>
        <a:defRPr sz="4400" b="1">
          <a:solidFill>
            <a:srgbClr val="3C8C93"/>
          </a:solidFill>
          <a:latin typeface="Arial" pitchFamily="34" charset="0"/>
          <a:ea typeface="+mj-ea"/>
          <a:cs typeface="Arial" pitchFamily="34" charset="0"/>
        </a:defRPr>
      </a:lvl1pPr>
      <a:lvl2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24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200">
          <a:solidFill>
            <a:srgbClr val="3C8C93"/>
          </a:solidFill>
          <a:latin typeface="Arial" pitchFamily="34" charset="0"/>
          <a:ea typeface="+mn-ea"/>
          <a:cs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Lucida Grande" pitchFamily="84" charset="0"/>
                <a:ea typeface="ヒラギノ角ゴ Pro W3" pitchFamily="84" charset="-128"/>
                <a:cs typeface="+mn-cs"/>
              </a:defRPr>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Lucida Grande" pitchFamily="84" charset="0"/>
                <a:ea typeface="ヒラギノ角ゴ Pro W3" pitchFamily="84" charset="-128"/>
                <a:cs typeface="+mn-cs"/>
              </a:defRPr>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Lucida Grande" pitchFamily="84" charset="0"/>
                <a:ea typeface="ヒラギノ角ゴ Pro W3" pitchFamily="84" charset="-128"/>
                <a:cs typeface="+mn-cs"/>
              </a:defRPr>
            </a:lvl1pPr>
          </a:lstStyle>
          <a:p>
            <a:pPr fontAlgn="base">
              <a:spcBef>
                <a:spcPct val="0"/>
              </a:spcBef>
              <a:spcAft>
                <a:spcPct val="0"/>
              </a:spcAft>
              <a:defRPr/>
            </a:pPr>
            <a:fld id="{42C7825C-D282-4485-9DE8-256750A25578}"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2055" name="Picture 19" descr="SCI41098_PPT_Templates_bottom_STFC"/>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563688" y="5294313"/>
            <a:ext cx="7580312"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750026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ctr" rtl="0" eaLnBrk="0" fontAlgn="base" hangingPunct="0">
        <a:spcBef>
          <a:spcPct val="0"/>
        </a:spcBef>
        <a:spcAft>
          <a:spcPct val="0"/>
        </a:spcAft>
        <a:defRPr sz="4400" b="1">
          <a:solidFill>
            <a:srgbClr val="3C8C93"/>
          </a:solidFill>
          <a:latin typeface="Arial" pitchFamily="34" charset="0"/>
          <a:ea typeface="+mj-ea"/>
          <a:cs typeface="Arial" pitchFamily="34" charset="0"/>
        </a:defRPr>
      </a:lvl1pPr>
      <a:lvl2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24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200">
          <a:solidFill>
            <a:srgbClr val="3C8C93"/>
          </a:solidFill>
          <a:latin typeface="Arial" pitchFamily="34" charset="0"/>
          <a:ea typeface="+mn-ea"/>
          <a:cs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pitchFamily="34" charset="0"/>
                <a:ea typeface="Arial" pitchFamily="34" charset="0"/>
                <a:cs typeface="Arial" pitchFamily="34" charset="0"/>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pitchFamily="34" charset="0"/>
                <a:ea typeface="Arial" pitchFamily="34" charset="0"/>
                <a:cs typeface="Arial" pitchFamily="34" charset="0"/>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eaLnBrk="0" fontAlgn="base" hangingPunct="0">
              <a:spcBef>
                <a:spcPct val="0"/>
              </a:spcBef>
              <a:spcAft>
                <a:spcPct val="0"/>
              </a:spcAft>
            </a:pPr>
            <a:fld id="{CD401DC8-78A3-9848-9E80-D05DA7B67321}" type="slidenum">
              <a:rPr lang="en-US">
                <a:solidFill>
                  <a:srgbClr val="000000"/>
                </a:solidFill>
              </a:rPr>
              <a:pPr eaLnBrk="0" fontAlgn="base" hangingPunct="0">
                <a:spcBef>
                  <a:spcPct val="0"/>
                </a:spcBef>
                <a:spcAft>
                  <a:spcPct val="0"/>
                </a:spcAft>
              </a:pPr>
              <a:t>‹#›</a:t>
            </a:fld>
            <a:endParaRPr lang="en-US" dirty="0">
              <a:solidFill>
                <a:srgbClr val="000000"/>
              </a:solidFill>
            </a:endParaRPr>
          </a:p>
        </p:txBody>
      </p:sp>
      <p:pic>
        <p:nvPicPr>
          <p:cNvPr id="2" name="Picture 19" descr="STFC_to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440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188482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Arial" pitchFamily="34" charset="0"/>
          <a:ea typeface="+mj-ea"/>
          <a:cs typeface="Arial" pitchFamily="34" charset="0"/>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ctr" rtl="0" eaLnBrk="0" fontAlgn="base" hangingPunct="0">
        <a:spcBef>
          <a:spcPct val="20000"/>
        </a:spcBef>
        <a:spcAft>
          <a:spcPct val="0"/>
        </a:spcAft>
        <a:defRPr sz="36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defRPr sz="36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defRPr sz="36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defRPr sz="36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defRPr sz="3600">
          <a:solidFill>
            <a:schemeClr val="tx1"/>
          </a:solidFill>
          <a:latin typeface="Arial" pitchFamily="34" charset="0"/>
          <a:ea typeface="+mn-ea"/>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Lucida Grande" pitchFamily="84" charset="0"/>
                <a:ea typeface="ヒラギノ角ゴ Pro W3" pitchFamily="84" charset="-128"/>
                <a:cs typeface="+mn-cs"/>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Lucida Grande" pitchFamily="84" charset="0"/>
                <a:ea typeface="ヒラギノ角ゴ Pro W3" pitchFamily="84" charset="-128"/>
                <a:cs typeface="+mn-cs"/>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961E18F1-CB95-4142-9AF7-0D6AACE417F0}" type="slidenum">
              <a:rPr lang="en-US">
                <a:solidFill>
                  <a:srgbClr val="000000"/>
                </a:solidFill>
                <a:cs typeface="ヒラギノ角ゴ Pro W3" charset="0"/>
              </a:rPr>
              <a:pPr eaLnBrk="0" fontAlgn="base" hangingPunct="0">
                <a:spcBef>
                  <a:spcPct val="0"/>
                </a:spcBef>
                <a:spcAft>
                  <a:spcPct val="0"/>
                </a:spcAft>
              </a:pPr>
              <a:t>‹#›</a:t>
            </a:fld>
            <a:endParaRPr lang="en-US" dirty="0">
              <a:solidFill>
                <a:srgbClr val="000000"/>
              </a:solidFill>
              <a:cs typeface="ヒラギノ角ゴ Pro W3" charset="0"/>
            </a:endParaRPr>
          </a:p>
        </p:txBody>
      </p:sp>
      <p:pic>
        <p:nvPicPr>
          <p:cNvPr id="2055" name="Picture 19" descr="SCI41098_PPT_Templates_bottom_STFC"/>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0" y="5294313"/>
            <a:ext cx="9144000"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72144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Lucida Grande" pitchFamily="84" charset="0"/>
                <a:ea typeface="ヒラギノ角ゴ Pro W3" pitchFamily="84" charset="-128"/>
                <a:cs typeface="+mn-cs"/>
              </a:defRPr>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Lucida Grande" pitchFamily="84" charset="0"/>
                <a:ea typeface="ヒラギノ角ゴ Pro W3" pitchFamily="84" charset="-128"/>
                <a:cs typeface="+mn-cs"/>
              </a:defRPr>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Lucida Grande" pitchFamily="84" charset="0"/>
                <a:ea typeface="ヒラギノ角ゴ Pro W3" pitchFamily="84" charset="-128"/>
                <a:cs typeface="+mn-cs"/>
              </a:defRPr>
            </a:lvl1pPr>
          </a:lstStyle>
          <a:p>
            <a:pPr fontAlgn="base">
              <a:spcBef>
                <a:spcPct val="0"/>
              </a:spcBef>
              <a:spcAft>
                <a:spcPct val="0"/>
              </a:spcAft>
              <a:defRPr/>
            </a:pPr>
            <a:fld id="{AA5DED37-960B-4FFD-8182-6A86E775335D}"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2055" name="Picture 19" descr="SCI41098_PPT_Templates_bottom_STFC"/>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63688" y="5294313"/>
            <a:ext cx="7580312"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827982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xStyles>
    <p:titleStyle>
      <a:lvl1pPr algn="ctr" rtl="0" eaLnBrk="0" fontAlgn="base" hangingPunct="0">
        <a:spcBef>
          <a:spcPct val="0"/>
        </a:spcBef>
        <a:spcAft>
          <a:spcPct val="0"/>
        </a:spcAft>
        <a:defRPr sz="4400" b="1">
          <a:solidFill>
            <a:srgbClr val="3C8C93"/>
          </a:solidFill>
          <a:latin typeface="Arial" pitchFamily="34" charset="0"/>
          <a:ea typeface="+mj-ea"/>
          <a:cs typeface="Arial" pitchFamily="34" charset="0"/>
        </a:defRPr>
      </a:lvl1pPr>
      <a:lvl2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24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200">
          <a:solidFill>
            <a:srgbClr val="3C8C93"/>
          </a:solidFill>
          <a:latin typeface="Arial" pitchFamily="34" charset="0"/>
          <a:ea typeface="+mn-ea"/>
          <a:cs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http://www.stfc.ac.uk/images/web/3382/3382_web_1.jpg" TargetMode="External"/><Relationship Id="rId2" Type="http://schemas.openxmlformats.org/officeDocument/2006/relationships/image" Target="../media/image19.jpeg"/><Relationship Id="rId1" Type="http://schemas.openxmlformats.org/officeDocument/2006/relationships/slideLayout" Target="../slideLayouts/slideLayout11.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www.google.co.uk/url?sa=i&amp;rct=j&amp;q=&amp;esrc=s&amp;source=images&amp;cd=&amp;cad=rja&amp;uact=8&amp;ved=0ahUKEwjF4rOWxqjQAhWDOxQKHV4uC4wQjRwIBw&amp;url=https://www.ft.com/content/2f64f006-4dbd-11e6-88c5-db83e98a590a&amp;bvm=bv.138493631,d.ZGg&amp;psig=AFQjCNEQbjMsaNWgvc6qvdKv4VkcNOnk5g&amp;ust=1479222722278586" TargetMode="External"/><Relationship Id="rId1" Type="http://schemas.openxmlformats.org/officeDocument/2006/relationships/slideLayout" Target="../slideLayouts/slideLayout11.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16.jpeg"/><Relationship Id="rId4" Type="http://schemas.openxmlformats.org/officeDocument/2006/relationships/image" Target="../media/image15.tiff"/></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600" y="2264673"/>
            <a:ext cx="7726687" cy="3293209"/>
          </a:xfrm>
          <a:prstGeom prst="rect">
            <a:avLst/>
          </a:prstGeom>
        </p:spPr>
        <p:txBody>
          <a:bodyPr wrap="square">
            <a:spAutoFit/>
          </a:bodyPr>
          <a:lstStyle/>
          <a:p>
            <a:pPr eaLnBrk="0" fontAlgn="base" hangingPunct="0">
              <a:spcBef>
                <a:spcPct val="0"/>
              </a:spcBef>
              <a:spcAft>
                <a:spcPct val="0"/>
              </a:spcAft>
              <a:defRPr/>
            </a:pPr>
            <a:r>
              <a:rPr lang="en-GB" sz="4800" b="1" dirty="0" smtClean="0">
                <a:solidFill>
                  <a:srgbClr val="336699"/>
                </a:solidFill>
                <a:latin typeface="Calibri" pitchFamily="34" charset="0"/>
                <a:cs typeface="Calibri" pitchFamily="34" charset="0"/>
              </a:rPr>
              <a:t>Astronomy Forum</a:t>
            </a:r>
          </a:p>
          <a:p>
            <a:pPr eaLnBrk="0" fontAlgn="base" hangingPunct="0">
              <a:spcBef>
                <a:spcPct val="0"/>
              </a:spcBef>
              <a:spcAft>
                <a:spcPct val="0"/>
              </a:spcAft>
              <a:defRPr/>
            </a:pPr>
            <a:r>
              <a:rPr lang="en-GB" sz="2000" b="1" dirty="0" smtClean="0">
                <a:latin typeface="Calibri" pitchFamily="34" charset="0"/>
                <a:cs typeface="Calibri" pitchFamily="34" charset="0"/>
              </a:rPr>
              <a:t>Royal Astronomical Society</a:t>
            </a:r>
            <a:endParaRPr lang="en-GB" sz="2000" b="1" dirty="0">
              <a:latin typeface="Calibri" pitchFamily="34" charset="0"/>
            </a:endParaRPr>
          </a:p>
          <a:p>
            <a:pPr eaLnBrk="0" fontAlgn="base" hangingPunct="0">
              <a:spcBef>
                <a:spcPct val="0"/>
              </a:spcBef>
              <a:spcAft>
                <a:spcPct val="0"/>
              </a:spcAft>
              <a:defRPr/>
            </a:pPr>
            <a:endParaRPr lang="en-GB" sz="3200" b="1" dirty="0" smtClean="0">
              <a:solidFill>
                <a:srgbClr val="000000"/>
              </a:solidFill>
              <a:latin typeface="Calibri" pitchFamily="34" charset="0"/>
            </a:endParaRPr>
          </a:p>
          <a:p>
            <a:pPr eaLnBrk="0" fontAlgn="base" hangingPunct="0">
              <a:spcBef>
                <a:spcPct val="0"/>
              </a:spcBef>
              <a:spcAft>
                <a:spcPct val="0"/>
              </a:spcAft>
              <a:defRPr/>
            </a:pPr>
            <a:r>
              <a:rPr lang="en-GB" sz="3200" b="1" dirty="0" smtClean="0">
                <a:solidFill>
                  <a:srgbClr val="000000"/>
                </a:solidFill>
                <a:latin typeface="Calibri" pitchFamily="34" charset="0"/>
              </a:rPr>
              <a:t>Brian Bowsher</a:t>
            </a:r>
            <a:endParaRPr lang="en-GB" sz="3200" dirty="0" smtClean="0">
              <a:solidFill>
                <a:srgbClr val="000000"/>
              </a:solidFill>
              <a:latin typeface="Calibri" pitchFamily="34" charset="0"/>
            </a:endParaRPr>
          </a:p>
          <a:p>
            <a:pPr eaLnBrk="0" fontAlgn="base" hangingPunct="0">
              <a:spcBef>
                <a:spcPct val="0"/>
              </a:spcBef>
              <a:spcAft>
                <a:spcPct val="0"/>
              </a:spcAft>
              <a:defRPr/>
            </a:pPr>
            <a:r>
              <a:rPr lang="en-GB" sz="2400" dirty="0" smtClean="0">
                <a:solidFill>
                  <a:srgbClr val="000000"/>
                </a:solidFill>
                <a:latin typeface="Calibri" pitchFamily="34" charset="0"/>
              </a:rPr>
              <a:t>STFC Chief Executive</a:t>
            </a:r>
            <a:endParaRPr lang="en-GB" sz="2400" dirty="0">
              <a:solidFill>
                <a:srgbClr val="000000"/>
              </a:solidFill>
              <a:latin typeface="Calibri" pitchFamily="34" charset="0"/>
            </a:endParaRPr>
          </a:p>
          <a:p>
            <a:pPr eaLnBrk="0" fontAlgn="base" hangingPunct="0">
              <a:spcBef>
                <a:spcPct val="0"/>
              </a:spcBef>
              <a:spcAft>
                <a:spcPct val="0"/>
              </a:spcAft>
              <a:defRPr/>
            </a:pPr>
            <a:endParaRPr lang="en-GB" sz="2800" b="1" dirty="0" smtClean="0">
              <a:solidFill>
                <a:srgbClr val="000000"/>
              </a:solidFill>
              <a:latin typeface="Calibri" pitchFamily="34" charset="0"/>
            </a:endParaRPr>
          </a:p>
          <a:p>
            <a:pPr eaLnBrk="0" fontAlgn="base" hangingPunct="0">
              <a:spcBef>
                <a:spcPct val="0"/>
              </a:spcBef>
              <a:spcAft>
                <a:spcPct val="0"/>
              </a:spcAft>
              <a:defRPr/>
            </a:pPr>
            <a:r>
              <a:rPr lang="en-GB" sz="2400" dirty="0" smtClean="0">
                <a:solidFill>
                  <a:srgbClr val="000000"/>
                </a:solidFill>
                <a:latin typeface="Calibri" pitchFamily="34" charset="0"/>
              </a:rPr>
              <a:t> 8 February 2017</a:t>
            </a:r>
            <a:endParaRPr lang="en-GB" sz="2400" dirty="0">
              <a:solidFill>
                <a:srgbClr val="000000"/>
              </a:solidFill>
              <a:latin typeface="Calibri"/>
            </a:endParaRPr>
          </a:p>
        </p:txBody>
      </p:sp>
      <p:pic>
        <p:nvPicPr>
          <p:cNvPr id="2050" name="Picture 2" descr="C:\Users\LTN81623\Desktop\VIP_Brian_Bowsher_Jodrell-V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3140968"/>
            <a:ext cx="3240360" cy="2430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154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56" y="116632"/>
            <a:ext cx="9144000" cy="648072"/>
          </a:xfrm>
        </p:spPr>
        <p:txBody>
          <a:bodyPr>
            <a:noAutofit/>
          </a:bodyPr>
          <a:lstStyle/>
          <a:p>
            <a:pPr>
              <a:defRPr/>
            </a:pPr>
            <a:r>
              <a:rPr lang="en-GB" kern="1200" dirty="0">
                <a:solidFill>
                  <a:srgbClr val="006699"/>
                </a:solidFill>
                <a:latin typeface="Calibri" panose="020F0502020204030204" pitchFamily="34" charset="0"/>
                <a:cs typeface="Calibri" panose="020F0502020204030204" pitchFamily="34" charset="0"/>
              </a:rPr>
              <a:t>T</a:t>
            </a:r>
            <a:r>
              <a:rPr lang="en-GB" kern="1200" dirty="0" smtClean="0">
                <a:solidFill>
                  <a:srgbClr val="006699"/>
                </a:solidFill>
                <a:latin typeface="Calibri" panose="020F0502020204030204" pitchFamily="34" charset="0"/>
                <a:cs typeface="Calibri" panose="020F0502020204030204" pitchFamily="34" charset="0"/>
              </a:rPr>
              <a:t>imeline</a:t>
            </a:r>
            <a:endParaRPr lang="en-GB" kern="1200" dirty="0">
              <a:solidFill>
                <a:srgbClr val="006699"/>
              </a:solidFill>
              <a:latin typeface="Calibri" panose="020F0502020204030204" pitchFamily="34" charset="0"/>
              <a:cs typeface="Calibri" panose="020F0502020204030204" pitchFamily="34"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293201080"/>
              </p:ext>
            </p:extLst>
          </p:nvPr>
        </p:nvGraphicFramePr>
        <p:xfrm>
          <a:off x="683568" y="836712"/>
          <a:ext cx="7848872" cy="5124400"/>
        </p:xfrm>
        <a:graphic>
          <a:graphicData uri="http://schemas.openxmlformats.org/drawingml/2006/table">
            <a:tbl>
              <a:tblPr firstRow="1" firstCol="1" bandRow="1"/>
              <a:tblGrid>
                <a:gridCol w="1156923"/>
                <a:gridCol w="5313688"/>
                <a:gridCol w="1378261"/>
              </a:tblGrid>
              <a:tr h="720080">
                <a:tc>
                  <a:txBody>
                    <a:bodyPr/>
                    <a:lstStyle/>
                    <a:p>
                      <a:pPr>
                        <a:spcAft>
                          <a:spcPts val="0"/>
                        </a:spcAft>
                      </a:pPr>
                      <a:r>
                        <a:rPr lang="en-US" sz="2000" b="0" dirty="0">
                          <a:solidFill>
                            <a:schemeClr val="accent2">
                              <a:lumMod val="60000"/>
                              <a:lumOff val="40000"/>
                            </a:schemeClr>
                          </a:solidFill>
                          <a:effectLst/>
                          <a:latin typeface="Calibri"/>
                          <a:ea typeface="Calibri"/>
                          <a:cs typeface="Times New Roman"/>
                        </a:rPr>
                        <a:t>July 2016</a:t>
                      </a:r>
                      <a:endParaRPr lang="en-GB" sz="2000" b="0" dirty="0">
                        <a:solidFill>
                          <a:schemeClr val="accent2">
                            <a:lumMod val="60000"/>
                            <a:lumOff val="40000"/>
                          </a:schemeClr>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US" sz="2000" b="0" dirty="0">
                          <a:solidFill>
                            <a:schemeClr val="accent2">
                              <a:lumMod val="60000"/>
                              <a:lumOff val="40000"/>
                            </a:schemeClr>
                          </a:solidFill>
                          <a:effectLst/>
                          <a:latin typeface="Calibri"/>
                          <a:ea typeface="Calibri"/>
                          <a:cs typeface="Times New Roman"/>
                        </a:rPr>
                        <a:t>5-6 July - Science Board - kicks off </a:t>
                      </a:r>
                      <a:r>
                        <a:rPr lang="en-US" sz="2000" b="0" dirty="0" err="1">
                          <a:solidFill>
                            <a:schemeClr val="accent2">
                              <a:lumMod val="60000"/>
                              <a:lumOff val="40000"/>
                            </a:schemeClr>
                          </a:solidFill>
                          <a:effectLst/>
                          <a:latin typeface="Calibri"/>
                          <a:ea typeface="Calibri"/>
                          <a:cs typeface="Times New Roman"/>
                        </a:rPr>
                        <a:t>BoP</a:t>
                      </a:r>
                      <a:r>
                        <a:rPr lang="en-US" sz="2000" b="0" dirty="0">
                          <a:solidFill>
                            <a:schemeClr val="accent2">
                              <a:lumMod val="60000"/>
                              <a:lumOff val="40000"/>
                            </a:schemeClr>
                          </a:solidFill>
                          <a:effectLst/>
                          <a:latin typeface="Calibri"/>
                          <a:ea typeface="Calibri"/>
                          <a:cs typeface="Times New Roman"/>
                        </a:rPr>
                        <a:t> </a:t>
                      </a:r>
                      <a:r>
                        <a:rPr lang="en-US" sz="2000" b="0" dirty="0" smtClean="0">
                          <a:solidFill>
                            <a:schemeClr val="accent2">
                              <a:lumMod val="60000"/>
                              <a:lumOff val="40000"/>
                            </a:schemeClr>
                          </a:solidFill>
                          <a:effectLst/>
                          <a:latin typeface="Calibri"/>
                          <a:ea typeface="Calibri"/>
                          <a:cs typeface="Times New Roman"/>
                        </a:rPr>
                        <a:t>exercise</a:t>
                      </a:r>
                      <a:endParaRPr lang="en-GB" sz="2000" b="0" dirty="0">
                        <a:solidFill>
                          <a:schemeClr val="accent2">
                            <a:lumMod val="60000"/>
                            <a:lumOff val="40000"/>
                          </a:schemeClr>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3">
                  <a:txBody>
                    <a:bodyPr/>
                    <a:lstStyle/>
                    <a:p>
                      <a:pPr marL="71755" marR="71755" algn="ctr">
                        <a:spcAft>
                          <a:spcPts val="0"/>
                        </a:spcAft>
                      </a:pPr>
                      <a:r>
                        <a:rPr lang="en-US" sz="2000" b="1" dirty="0">
                          <a:solidFill>
                            <a:schemeClr val="accent2">
                              <a:lumMod val="60000"/>
                              <a:lumOff val="40000"/>
                            </a:schemeClr>
                          </a:solidFill>
                          <a:effectLst/>
                          <a:latin typeface="Calibri"/>
                          <a:ea typeface="Calibri"/>
                          <a:cs typeface="Times New Roman"/>
                        </a:rPr>
                        <a:t>Information Gathering Phase</a:t>
                      </a:r>
                      <a:endParaRPr lang="en-GB" sz="2000" b="1" dirty="0">
                        <a:solidFill>
                          <a:schemeClr val="accent2">
                            <a:lumMod val="60000"/>
                            <a:lumOff val="40000"/>
                          </a:schemeClr>
                        </a:solidFill>
                        <a:effectLst/>
                        <a:latin typeface="Calibri"/>
                        <a:ea typeface="Calibri"/>
                        <a:cs typeface="Times New Roman"/>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76064">
                <a:tc>
                  <a:txBody>
                    <a:bodyPr/>
                    <a:lstStyle/>
                    <a:p>
                      <a:pPr>
                        <a:spcAft>
                          <a:spcPts val="0"/>
                        </a:spcAft>
                      </a:pPr>
                      <a:r>
                        <a:rPr lang="en-US" sz="2000" b="0">
                          <a:solidFill>
                            <a:schemeClr val="accent2">
                              <a:lumMod val="60000"/>
                              <a:lumOff val="40000"/>
                            </a:schemeClr>
                          </a:solidFill>
                          <a:effectLst/>
                          <a:latin typeface="Calibri"/>
                          <a:ea typeface="Calibri"/>
                          <a:cs typeface="Times New Roman"/>
                        </a:rPr>
                        <a:t>Aug 2016</a:t>
                      </a:r>
                      <a:endParaRPr lang="en-GB" sz="2000" b="0">
                        <a:solidFill>
                          <a:schemeClr val="accent2">
                            <a:lumMod val="60000"/>
                            <a:lumOff val="40000"/>
                          </a:schemeClr>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US" sz="2000" b="0" dirty="0">
                          <a:solidFill>
                            <a:schemeClr val="accent2">
                              <a:lumMod val="60000"/>
                              <a:lumOff val="40000"/>
                            </a:schemeClr>
                          </a:solidFill>
                          <a:effectLst/>
                          <a:latin typeface="Calibri"/>
                          <a:ea typeface="Calibri"/>
                          <a:cs typeface="Times New Roman"/>
                        </a:rPr>
                        <a:t>15 August – First </a:t>
                      </a:r>
                      <a:r>
                        <a:rPr lang="en-US" sz="2000" b="0" dirty="0" err="1">
                          <a:solidFill>
                            <a:schemeClr val="accent2">
                              <a:lumMod val="60000"/>
                              <a:lumOff val="40000"/>
                            </a:schemeClr>
                          </a:solidFill>
                          <a:effectLst/>
                          <a:latin typeface="Calibri"/>
                          <a:ea typeface="Calibri"/>
                          <a:cs typeface="Times New Roman"/>
                        </a:rPr>
                        <a:t>BoP</a:t>
                      </a:r>
                      <a:r>
                        <a:rPr lang="en-US" sz="2000" b="0" dirty="0">
                          <a:solidFill>
                            <a:schemeClr val="accent2">
                              <a:lumMod val="60000"/>
                              <a:lumOff val="40000"/>
                            </a:schemeClr>
                          </a:solidFill>
                          <a:effectLst/>
                          <a:latin typeface="Calibri"/>
                          <a:ea typeface="Calibri"/>
                          <a:cs typeface="Times New Roman"/>
                        </a:rPr>
                        <a:t> Panel  </a:t>
                      </a:r>
                      <a:endParaRPr lang="en-GB" sz="2000" b="0" dirty="0">
                        <a:solidFill>
                          <a:schemeClr val="accent2">
                            <a:lumMod val="60000"/>
                            <a:lumOff val="40000"/>
                          </a:schemeClr>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r>
              <a:tr h="1152128">
                <a:tc>
                  <a:txBody>
                    <a:bodyPr/>
                    <a:lstStyle/>
                    <a:p>
                      <a:pPr>
                        <a:spcAft>
                          <a:spcPts val="0"/>
                        </a:spcAft>
                      </a:pPr>
                      <a:r>
                        <a:rPr lang="en-US" sz="2000" b="0" dirty="0">
                          <a:solidFill>
                            <a:schemeClr val="accent2">
                              <a:lumMod val="60000"/>
                              <a:lumOff val="40000"/>
                            </a:schemeClr>
                          </a:solidFill>
                          <a:effectLst/>
                          <a:latin typeface="Calibri"/>
                          <a:ea typeface="Calibri"/>
                          <a:cs typeface="Times New Roman"/>
                        </a:rPr>
                        <a:t>Sep 2016</a:t>
                      </a:r>
                      <a:endParaRPr lang="en-GB" sz="2000" b="0" dirty="0">
                        <a:solidFill>
                          <a:schemeClr val="accent2">
                            <a:lumMod val="60000"/>
                            <a:lumOff val="40000"/>
                          </a:schemeClr>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US" sz="2000" b="0" dirty="0" smtClean="0">
                          <a:solidFill>
                            <a:schemeClr val="accent2">
                              <a:lumMod val="60000"/>
                              <a:lumOff val="40000"/>
                            </a:schemeClr>
                          </a:solidFill>
                          <a:effectLst/>
                          <a:latin typeface="Calibri"/>
                          <a:ea typeface="Calibri"/>
                          <a:cs typeface="Times New Roman"/>
                        </a:rPr>
                        <a:t>Initial </a:t>
                      </a:r>
                      <a:r>
                        <a:rPr lang="en-US" sz="2000" b="0" dirty="0">
                          <a:solidFill>
                            <a:schemeClr val="accent2">
                              <a:lumMod val="60000"/>
                              <a:lumOff val="40000"/>
                            </a:schemeClr>
                          </a:solidFill>
                          <a:effectLst/>
                          <a:latin typeface="Calibri"/>
                          <a:ea typeface="Calibri"/>
                          <a:cs typeface="Times New Roman"/>
                        </a:rPr>
                        <a:t>report to STFC Council </a:t>
                      </a:r>
                      <a:endParaRPr lang="en-GB" sz="2000" b="0" dirty="0">
                        <a:solidFill>
                          <a:schemeClr val="accent2">
                            <a:lumMod val="60000"/>
                            <a:lumOff val="40000"/>
                          </a:schemeClr>
                        </a:solidFill>
                        <a:effectLst/>
                        <a:latin typeface="Calibri"/>
                        <a:ea typeface="Calibri"/>
                        <a:cs typeface="Times New Roman"/>
                      </a:endParaRPr>
                    </a:p>
                    <a:p>
                      <a:pPr>
                        <a:spcAft>
                          <a:spcPts val="0"/>
                        </a:spcAft>
                      </a:pPr>
                      <a:r>
                        <a:rPr lang="en-US" sz="2000" b="0" dirty="0" smtClean="0">
                          <a:solidFill>
                            <a:schemeClr val="accent2">
                              <a:lumMod val="60000"/>
                              <a:lumOff val="40000"/>
                            </a:schemeClr>
                          </a:solidFill>
                          <a:effectLst/>
                          <a:latin typeface="Calibri"/>
                          <a:ea typeface="Calibri"/>
                          <a:cs typeface="Times New Roman"/>
                        </a:rPr>
                        <a:t>September </a:t>
                      </a:r>
                      <a:r>
                        <a:rPr lang="en-US" sz="2000" b="0" dirty="0">
                          <a:solidFill>
                            <a:schemeClr val="accent2">
                              <a:lumMod val="60000"/>
                              <a:lumOff val="40000"/>
                            </a:schemeClr>
                          </a:solidFill>
                          <a:effectLst/>
                          <a:latin typeface="Calibri"/>
                          <a:ea typeface="Calibri"/>
                          <a:cs typeface="Times New Roman"/>
                        </a:rPr>
                        <a:t>- Second </a:t>
                      </a:r>
                      <a:r>
                        <a:rPr lang="en-US" sz="2000" b="0" dirty="0" err="1">
                          <a:solidFill>
                            <a:schemeClr val="accent2">
                              <a:lumMod val="60000"/>
                              <a:lumOff val="40000"/>
                            </a:schemeClr>
                          </a:solidFill>
                          <a:effectLst/>
                          <a:latin typeface="Calibri"/>
                          <a:ea typeface="Calibri"/>
                          <a:cs typeface="Times New Roman"/>
                        </a:rPr>
                        <a:t>BoP</a:t>
                      </a:r>
                      <a:r>
                        <a:rPr lang="en-US" sz="2000" b="0" dirty="0">
                          <a:solidFill>
                            <a:schemeClr val="accent2">
                              <a:lumMod val="60000"/>
                              <a:lumOff val="40000"/>
                            </a:schemeClr>
                          </a:solidFill>
                          <a:effectLst/>
                          <a:latin typeface="Calibri"/>
                          <a:ea typeface="Calibri"/>
                          <a:cs typeface="Times New Roman"/>
                        </a:rPr>
                        <a:t> Panel </a:t>
                      </a:r>
                      <a:endParaRPr lang="en-US" sz="2000" b="0" dirty="0" smtClean="0">
                        <a:solidFill>
                          <a:schemeClr val="accent2">
                            <a:lumMod val="60000"/>
                            <a:lumOff val="40000"/>
                          </a:schemeClr>
                        </a:solidFill>
                        <a:effectLst/>
                        <a:latin typeface="Calibri"/>
                        <a:ea typeface="Calibri"/>
                        <a:cs typeface="Times New Roman"/>
                      </a:endParaRPr>
                    </a:p>
                    <a:p>
                      <a:pPr>
                        <a:spcAft>
                          <a:spcPts val="0"/>
                        </a:spcAft>
                      </a:pPr>
                      <a:r>
                        <a:rPr lang="en-US" sz="2000" b="0" dirty="0" smtClean="0">
                          <a:solidFill>
                            <a:schemeClr val="accent2">
                              <a:lumMod val="60000"/>
                              <a:lumOff val="40000"/>
                            </a:schemeClr>
                          </a:solidFill>
                          <a:effectLst/>
                          <a:latin typeface="Calibri"/>
                          <a:ea typeface="Calibri"/>
                          <a:cs typeface="Times New Roman"/>
                        </a:rPr>
                        <a:t>September- </a:t>
                      </a:r>
                      <a:r>
                        <a:rPr lang="en-US" sz="2000" b="0" dirty="0">
                          <a:solidFill>
                            <a:schemeClr val="accent2">
                              <a:lumMod val="60000"/>
                              <a:lumOff val="40000"/>
                            </a:schemeClr>
                          </a:solidFill>
                          <a:effectLst/>
                          <a:latin typeface="Calibri"/>
                          <a:ea typeface="Calibri"/>
                          <a:cs typeface="Times New Roman"/>
                        </a:rPr>
                        <a:t>AP chairs input to </a:t>
                      </a:r>
                      <a:r>
                        <a:rPr lang="en-US" sz="2000" b="0" dirty="0" err="1">
                          <a:solidFill>
                            <a:schemeClr val="accent2">
                              <a:lumMod val="60000"/>
                              <a:lumOff val="40000"/>
                            </a:schemeClr>
                          </a:solidFill>
                          <a:effectLst/>
                          <a:latin typeface="Calibri"/>
                          <a:ea typeface="Calibri"/>
                          <a:cs typeface="Times New Roman"/>
                        </a:rPr>
                        <a:t>BoP</a:t>
                      </a:r>
                      <a:r>
                        <a:rPr lang="en-US" sz="2000" b="0" dirty="0">
                          <a:solidFill>
                            <a:schemeClr val="accent2">
                              <a:lumMod val="60000"/>
                              <a:lumOff val="40000"/>
                            </a:schemeClr>
                          </a:solidFill>
                          <a:effectLst/>
                          <a:latin typeface="Calibri"/>
                          <a:ea typeface="Calibri"/>
                          <a:cs typeface="Times New Roman"/>
                        </a:rPr>
                        <a:t> </a:t>
                      </a:r>
                      <a:r>
                        <a:rPr lang="en-US" sz="2000" b="0" dirty="0" smtClean="0">
                          <a:solidFill>
                            <a:schemeClr val="accent2">
                              <a:lumMod val="60000"/>
                              <a:lumOff val="40000"/>
                            </a:schemeClr>
                          </a:solidFill>
                          <a:effectLst/>
                          <a:latin typeface="Calibri"/>
                          <a:ea typeface="Calibri"/>
                          <a:cs typeface="Times New Roman"/>
                        </a:rPr>
                        <a:t>Panel</a:t>
                      </a:r>
                      <a:r>
                        <a:rPr lang="en-US" sz="2000" b="0" dirty="0">
                          <a:solidFill>
                            <a:schemeClr val="accent2">
                              <a:lumMod val="60000"/>
                              <a:lumOff val="40000"/>
                            </a:schemeClr>
                          </a:solidFill>
                          <a:effectLst/>
                          <a:latin typeface="Calibri"/>
                          <a:ea typeface="Calibri"/>
                          <a:cs typeface="Times New Roman"/>
                        </a:rPr>
                        <a:t> </a:t>
                      </a:r>
                      <a:endParaRPr lang="en-GB" sz="2000" b="0" dirty="0">
                        <a:solidFill>
                          <a:schemeClr val="accent2">
                            <a:lumMod val="60000"/>
                            <a:lumOff val="40000"/>
                          </a:schemeClr>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r>
              <a:tr h="576064">
                <a:tc>
                  <a:txBody>
                    <a:bodyPr/>
                    <a:lstStyle/>
                    <a:p>
                      <a:pPr>
                        <a:spcAft>
                          <a:spcPts val="0"/>
                        </a:spcAft>
                      </a:pPr>
                      <a:r>
                        <a:rPr lang="en-US" sz="2000">
                          <a:solidFill>
                            <a:schemeClr val="tx1"/>
                          </a:solidFill>
                          <a:effectLst/>
                          <a:latin typeface="Calibri"/>
                          <a:ea typeface="Calibri"/>
                          <a:cs typeface="Times New Roman"/>
                        </a:rPr>
                        <a:t>Oct 2016</a:t>
                      </a:r>
                      <a:endParaRPr lang="en-GB" sz="200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US" sz="2000" dirty="0">
                          <a:solidFill>
                            <a:schemeClr val="tx1"/>
                          </a:solidFill>
                          <a:effectLst/>
                          <a:latin typeface="Calibri"/>
                          <a:ea typeface="Calibri"/>
                          <a:cs typeface="Times New Roman"/>
                        </a:rPr>
                        <a:t>17-18 October – First </a:t>
                      </a:r>
                      <a:r>
                        <a:rPr lang="en-US" sz="2000" dirty="0" err="1">
                          <a:solidFill>
                            <a:schemeClr val="tx1"/>
                          </a:solidFill>
                          <a:effectLst/>
                          <a:latin typeface="Calibri"/>
                          <a:ea typeface="Calibri"/>
                          <a:cs typeface="Times New Roman"/>
                        </a:rPr>
                        <a:t>BoP</a:t>
                      </a:r>
                      <a:r>
                        <a:rPr lang="en-US" sz="2000" dirty="0">
                          <a:solidFill>
                            <a:schemeClr val="tx1"/>
                          </a:solidFill>
                          <a:effectLst/>
                          <a:latin typeface="Calibri"/>
                          <a:ea typeface="Calibri"/>
                          <a:cs typeface="Times New Roman"/>
                        </a:rPr>
                        <a:t> Panel meeting  </a:t>
                      </a:r>
                      <a:endParaRPr lang="en-GB" sz="20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4">
                  <a:txBody>
                    <a:bodyPr/>
                    <a:lstStyle/>
                    <a:p>
                      <a:pPr marL="71755" marR="71755" algn="ctr">
                        <a:spcAft>
                          <a:spcPts val="0"/>
                        </a:spcAft>
                      </a:pPr>
                      <a:r>
                        <a:rPr lang="en-US" sz="2000" dirty="0">
                          <a:solidFill>
                            <a:schemeClr val="tx1"/>
                          </a:solidFill>
                          <a:effectLst/>
                          <a:latin typeface="Calibri"/>
                          <a:ea typeface="Calibri"/>
                          <a:cs typeface="Times New Roman"/>
                        </a:rPr>
                        <a:t>Assessment Phase</a:t>
                      </a:r>
                      <a:endParaRPr lang="en-GB" sz="2000" dirty="0">
                        <a:solidFill>
                          <a:schemeClr val="tx1"/>
                        </a:solidFill>
                        <a:effectLst/>
                        <a:latin typeface="Calibri"/>
                        <a:ea typeface="Calibri"/>
                        <a:cs typeface="Times New Roman"/>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76064">
                <a:tc>
                  <a:txBody>
                    <a:bodyPr/>
                    <a:lstStyle/>
                    <a:p>
                      <a:pPr>
                        <a:spcAft>
                          <a:spcPts val="0"/>
                        </a:spcAft>
                      </a:pPr>
                      <a:r>
                        <a:rPr lang="en-US" sz="2000">
                          <a:solidFill>
                            <a:schemeClr val="tx1"/>
                          </a:solidFill>
                          <a:effectLst/>
                          <a:latin typeface="Calibri"/>
                          <a:ea typeface="Calibri"/>
                          <a:cs typeface="Times New Roman"/>
                        </a:rPr>
                        <a:t>Nov 2016</a:t>
                      </a:r>
                      <a:endParaRPr lang="en-GB" sz="200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US" sz="2000" dirty="0">
                          <a:solidFill>
                            <a:schemeClr val="tx1"/>
                          </a:solidFill>
                          <a:effectLst/>
                          <a:latin typeface="Calibri"/>
                          <a:ea typeface="Calibri"/>
                          <a:cs typeface="Times New Roman"/>
                        </a:rPr>
                        <a:t>28-29 </a:t>
                      </a:r>
                      <a:r>
                        <a:rPr lang="en-US" sz="2000" dirty="0" smtClean="0">
                          <a:solidFill>
                            <a:schemeClr val="tx1"/>
                          </a:solidFill>
                          <a:effectLst/>
                          <a:latin typeface="Calibri"/>
                          <a:ea typeface="Calibri"/>
                          <a:cs typeface="Times New Roman"/>
                        </a:rPr>
                        <a:t>- </a:t>
                      </a:r>
                      <a:r>
                        <a:rPr lang="en-US" sz="2000" dirty="0">
                          <a:solidFill>
                            <a:schemeClr val="tx1"/>
                          </a:solidFill>
                          <a:effectLst/>
                          <a:latin typeface="Calibri"/>
                          <a:ea typeface="Calibri"/>
                          <a:cs typeface="Times New Roman"/>
                        </a:rPr>
                        <a:t>Second </a:t>
                      </a:r>
                      <a:r>
                        <a:rPr lang="en-US" sz="2000" dirty="0" err="1">
                          <a:solidFill>
                            <a:schemeClr val="tx1"/>
                          </a:solidFill>
                          <a:effectLst/>
                          <a:latin typeface="Calibri"/>
                          <a:ea typeface="Calibri"/>
                          <a:cs typeface="Times New Roman"/>
                        </a:rPr>
                        <a:t>BoP</a:t>
                      </a:r>
                      <a:r>
                        <a:rPr lang="en-US" sz="2000" dirty="0">
                          <a:solidFill>
                            <a:schemeClr val="tx1"/>
                          </a:solidFill>
                          <a:effectLst/>
                          <a:latin typeface="Calibri"/>
                          <a:ea typeface="Calibri"/>
                          <a:cs typeface="Times New Roman"/>
                        </a:rPr>
                        <a:t> Panel </a:t>
                      </a:r>
                      <a:r>
                        <a:rPr lang="en-US" sz="2000" dirty="0" smtClean="0">
                          <a:solidFill>
                            <a:schemeClr val="tx1"/>
                          </a:solidFill>
                          <a:effectLst/>
                          <a:latin typeface="Calibri"/>
                          <a:ea typeface="Calibri"/>
                          <a:cs typeface="Times New Roman"/>
                        </a:rPr>
                        <a:t>meeting</a:t>
                      </a:r>
                      <a:endParaRPr lang="en-GB" sz="2000" dirty="0">
                        <a:solidFill>
                          <a:schemeClr val="tx1"/>
                        </a:solidFill>
                        <a:effectLst/>
                        <a:latin typeface="Calibri"/>
                        <a:ea typeface="Calibri"/>
                        <a:cs typeface="Times New Roman"/>
                      </a:endParaRPr>
                    </a:p>
                    <a:p>
                      <a:pPr>
                        <a:spcAft>
                          <a:spcPts val="0"/>
                        </a:spcAft>
                      </a:pPr>
                      <a:r>
                        <a:rPr lang="en-US" sz="2000" dirty="0">
                          <a:solidFill>
                            <a:schemeClr val="tx1"/>
                          </a:solidFill>
                          <a:effectLst/>
                          <a:latin typeface="Calibri"/>
                          <a:ea typeface="Calibri"/>
                          <a:cs typeface="Times New Roman"/>
                        </a:rPr>
                        <a:t> </a:t>
                      </a:r>
                      <a:endParaRPr lang="en-GB" sz="20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r>
              <a:tr h="576064">
                <a:tc>
                  <a:txBody>
                    <a:bodyPr/>
                    <a:lstStyle/>
                    <a:p>
                      <a:pPr>
                        <a:spcAft>
                          <a:spcPts val="0"/>
                        </a:spcAft>
                      </a:pPr>
                      <a:r>
                        <a:rPr lang="en-US" sz="2000" dirty="0">
                          <a:solidFill>
                            <a:schemeClr val="tx1"/>
                          </a:solidFill>
                          <a:effectLst/>
                          <a:latin typeface="Calibri"/>
                          <a:ea typeface="Calibri"/>
                          <a:cs typeface="Times New Roman"/>
                        </a:rPr>
                        <a:t>Dec 2016</a:t>
                      </a:r>
                      <a:endParaRPr lang="en-GB" sz="20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US" sz="2000" dirty="0">
                          <a:solidFill>
                            <a:schemeClr val="tx1"/>
                          </a:solidFill>
                          <a:effectLst/>
                          <a:latin typeface="Calibri"/>
                          <a:ea typeface="Calibri"/>
                          <a:cs typeface="Times New Roman"/>
                        </a:rPr>
                        <a:t> </a:t>
                      </a:r>
                      <a:r>
                        <a:rPr lang="en-US" sz="2000" dirty="0" smtClean="0">
                          <a:solidFill>
                            <a:schemeClr val="tx1"/>
                          </a:solidFill>
                          <a:effectLst/>
                          <a:latin typeface="Calibri"/>
                          <a:ea typeface="Calibri"/>
                          <a:cs typeface="Times New Roman"/>
                        </a:rPr>
                        <a:t>12-13 – Science</a:t>
                      </a:r>
                      <a:r>
                        <a:rPr lang="en-US" sz="2000" baseline="0" dirty="0" smtClean="0">
                          <a:solidFill>
                            <a:schemeClr val="tx1"/>
                          </a:solidFill>
                          <a:effectLst/>
                          <a:latin typeface="Calibri"/>
                          <a:ea typeface="Calibri"/>
                          <a:cs typeface="Times New Roman"/>
                        </a:rPr>
                        <a:t> Board </a:t>
                      </a:r>
                      <a:r>
                        <a:rPr lang="en-US" sz="2000" dirty="0">
                          <a:solidFill>
                            <a:schemeClr val="tx1"/>
                          </a:solidFill>
                          <a:effectLst/>
                          <a:latin typeface="Calibri"/>
                          <a:ea typeface="Calibri"/>
                          <a:cs typeface="Times New Roman"/>
                        </a:rPr>
                        <a:t> </a:t>
                      </a:r>
                      <a:endParaRPr lang="en-GB" sz="20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r>
              <a:tr h="576064">
                <a:tc>
                  <a:txBody>
                    <a:bodyPr/>
                    <a:lstStyle/>
                    <a:p>
                      <a:pPr>
                        <a:spcAft>
                          <a:spcPts val="0"/>
                        </a:spcAft>
                      </a:pPr>
                      <a:r>
                        <a:rPr lang="en-US" sz="2000" b="1" dirty="0">
                          <a:solidFill>
                            <a:schemeClr val="tx1"/>
                          </a:solidFill>
                          <a:effectLst/>
                          <a:latin typeface="Calibri"/>
                          <a:ea typeface="Calibri"/>
                          <a:cs typeface="Times New Roman"/>
                        </a:rPr>
                        <a:t>Feb 2017</a:t>
                      </a:r>
                      <a:endParaRPr lang="en-GB" sz="2000" b="1"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US" sz="2000" b="1" dirty="0">
                          <a:solidFill>
                            <a:schemeClr val="tx1"/>
                          </a:solidFill>
                          <a:effectLst/>
                          <a:latin typeface="Calibri"/>
                          <a:ea typeface="Calibri"/>
                          <a:cs typeface="Times New Roman"/>
                        </a:rPr>
                        <a:t>Report findings to first Science Board meeting of 2017</a:t>
                      </a:r>
                      <a:endParaRPr lang="en-GB" sz="2000" b="1" dirty="0">
                        <a:solidFill>
                          <a:schemeClr val="tx1"/>
                        </a:solidFill>
                        <a:effectLst/>
                        <a:latin typeface="Calibri"/>
                        <a:ea typeface="Calibri"/>
                        <a:cs typeface="Times New Roman"/>
                      </a:endParaRPr>
                    </a:p>
                    <a:p>
                      <a:pPr>
                        <a:spcAft>
                          <a:spcPts val="0"/>
                        </a:spcAft>
                      </a:pPr>
                      <a:r>
                        <a:rPr lang="en-US" sz="2000" b="1" dirty="0">
                          <a:solidFill>
                            <a:schemeClr val="tx1"/>
                          </a:solidFill>
                          <a:effectLst/>
                          <a:latin typeface="Calibri"/>
                          <a:ea typeface="Calibri"/>
                          <a:cs typeface="Times New Roman"/>
                        </a:rPr>
                        <a:t> </a:t>
                      </a:r>
                      <a:endParaRPr lang="en-GB" sz="2000" b="1"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r>
            </a:tbl>
          </a:graphicData>
        </a:graphic>
      </p:graphicFrame>
    </p:spTree>
    <p:extLst>
      <p:ext uri="{BB962C8B-B14F-4D97-AF65-F5344CB8AC3E}">
        <p14:creationId xmlns:p14="http://schemas.microsoft.com/office/powerpoint/2010/main" val="4172397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006252"/>
            <a:ext cx="5978192" cy="5661248"/>
          </a:xfrm>
        </p:spPr>
        <p:txBody>
          <a:bodyPr/>
          <a:lstStyle/>
          <a:p>
            <a:pPr marL="0" lvl="1" indent="0">
              <a:spcAft>
                <a:spcPts val="1000"/>
              </a:spcAft>
              <a:buNone/>
            </a:pPr>
            <a:r>
              <a:rPr lang="en-GB" sz="2400" b="1" dirty="0">
                <a:solidFill>
                  <a:srgbClr val="006699"/>
                </a:solidFill>
                <a:latin typeface="Calibri" panose="020F0502020204030204" pitchFamily="34" charset="0"/>
                <a:cs typeface="Calibri" panose="020F0502020204030204" pitchFamily="34" charset="0"/>
              </a:rPr>
              <a:t>International Facilities </a:t>
            </a:r>
            <a:endParaRPr lang="en-GB" sz="2400" dirty="0">
              <a:solidFill>
                <a:schemeClr val="tx1"/>
              </a:solidFill>
              <a:latin typeface="Calibri" panose="020F0502020204030204" pitchFamily="34" charset="0"/>
              <a:cs typeface="Calibri" panose="020F0502020204030204" pitchFamily="34" charset="0"/>
            </a:endParaRPr>
          </a:p>
          <a:p>
            <a:pPr marL="533400" lvl="1" indent="-342900">
              <a:spcBef>
                <a:spcPts val="0"/>
              </a:spcBef>
              <a:spcAft>
                <a:spcPts val="600"/>
              </a:spcAft>
              <a:buFont typeface="Arial" panose="020B0604020202020204" pitchFamily="34" charset="0"/>
              <a:buChar char="•"/>
            </a:pPr>
            <a:r>
              <a:rPr lang="en-GB" sz="2400" kern="1200" dirty="0">
                <a:solidFill>
                  <a:schemeClr val="tx1"/>
                </a:solidFill>
                <a:latin typeface="Calibri" panose="020F0502020204030204" pitchFamily="34" charset="0"/>
                <a:cs typeface="Calibri" panose="020F0502020204030204" pitchFamily="34" charset="0"/>
              </a:rPr>
              <a:t>Annual funding gap of £21m p.a. due to foreign exchange risk </a:t>
            </a:r>
            <a:r>
              <a:rPr lang="en-GB" sz="2400" b="1" kern="1200" dirty="0" smtClean="0">
                <a:solidFill>
                  <a:srgbClr val="FF0000"/>
                </a:solidFill>
                <a:latin typeface="Calibri" panose="020F0502020204030204" pitchFamily="34" charset="0"/>
                <a:cs typeface="Calibri" panose="020F0502020204030204" pitchFamily="34" charset="0"/>
              </a:rPr>
              <a:t>BEIS WILL COVER</a:t>
            </a:r>
            <a:endParaRPr lang="en-GB" sz="2400" b="1" kern="1200" dirty="0">
              <a:solidFill>
                <a:srgbClr val="FF0000"/>
              </a:solidFill>
              <a:latin typeface="Calibri" panose="020F0502020204030204" pitchFamily="34" charset="0"/>
              <a:cs typeface="Calibri" panose="020F0502020204030204" pitchFamily="34" charset="0"/>
            </a:endParaRPr>
          </a:p>
          <a:p>
            <a:pPr marL="0" lvl="1" indent="0">
              <a:spcAft>
                <a:spcPts val="1000"/>
              </a:spcAft>
              <a:buNone/>
            </a:pPr>
            <a:r>
              <a:rPr lang="en-GB" altLang="en-US" sz="2400" b="1" dirty="0">
                <a:solidFill>
                  <a:srgbClr val="006699"/>
                </a:solidFill>
                <a:latin typeface="Calibri" panose="020F0502020204030204" pitchFamily="34" charset="0"/>
                <a:cs typeface="Calibri" panose="020F0502020204030204" pitchFamily="34" charset="0"/>
              </a:rPr>
              <a:t>Large Facilities </a:t>
            </a:r>
          </a:p>
          <a:p>
            <a:pPr marL="533400" lvl="1" indent="-342900">
              <a:spcBef>
                <a:spcPts val="0"/>
              </a:spcBef>
              <a:spcAft>
                <a:spcPts val="600"/>
              </a:spcAft>
              <a:buFont typeface="Arial" panose="020B0604020202020204" pitchFamily="34" charset="0"/>
              <a:buChar char="•"/>
            </a:pPr>
            <a:r>
              <a:rPr lang="en-GB" altLang="en-US" sz="2400" kern="1200" dirty="0">
                <a:solidFill>
                  <a:schemeClr val="tx1"/>
                </a:solidFill>
                <a:latin typeface="Calibri" panose="020F0502020204030204" pitchFamily="34" charset="0"/>
                <a:cs typeface="Calibri" panose="020F0502020204030204" pitchFamily="34" charset="0"/>
              </a:rPr>
              <a:t>Allocation assumes a </a:t>
            </a:r>
            <a:r>
              <a:rPr lang="en-GB" altLang="en-US" sz="2400" kern="1200" dirty="0" smtClean="0">
                <a:solidFill>
                  <a:schemeClr val="tx1"/>
                </a:solidFill>
                <a:latin typeface="Calibri" panose="020F0502020204030204" pitchFamily="34" charset="0"/>
                <a:cs typeface="Calibri" panose="020F0502020204030204" pitchFamily="34" charset="0"/>
              </a:rPr>
              <a:t>‘</a:t>
            </a:r>
            <a:r>
              <a:rPr lang="en-GB" altLang="en-US" sz="2400" kern="1200" dirty="0">
                <a:solidFill>
                  <a:schemeClr val="tx1"/>
                </a:solidFill>
                <a:latin typeface="Calibri" panose="020F0502020204030204" pitchFamily="34" charset="0"/>
                <a:cs typeface="Calibri" panose="020F0502020204030204" pitchFamily="34" charset="0"/>
              </a:rPr>
              <a:t>savings target’ </a:t>
            </a:r>
            <a:r>
              <a:rPr lang="en-GB" altLang="en-US" sz="2400" kern="1200" dirty="0" smtClean="0">
                <a:solidFill>
                  <a:schemeClr val="tx1"/>
                </a:solidFill>
                <a:latin typeface="Calibri" panose="020F0502020204030204" pitchFamily="34" charset="0"/>
                <a:cs typeface="Calibri" panose="020F0502020204030204" pitchFamily="34" charset="0"/>
              </a:rPr>
              <a:t>of </a:t>
            </a:r>
            <a:r>
              <a:rPr lang="en-US" altLang="en-US" sz="2400" kern="1200" dirty="0" smtClean="0">
                <a:solidFill>
                  <a:schemeClr val="tx1"/>
                </a:solidFill>
                <a:latin typeface="Calibri" panose="020F0502020204030204" pitchFamily="34" charset="0"/>
                <a:cs typeface="Calibri" panose="020F0502020204030204" pitchFamily="34" charset="0"/>
              </a:rPr>
              <a:t>£1.8m </a:t>
            </a:r>
            <a:r>
              <a:rPr lang="en-US" altLang="en-US" sz="2400" kern="1200" dirty="0">
                <a:solidFill>
                  <a:schemeClr val="tx1"/>
                </a:solidFill>
                <a:latin typeface="Calibri" panose="020F0502020204030204" pitchFamily="34" charset="0"/>
                <a:cs typeface="Calibri" panose="020F0502020204030204" pitchFamily="34" charset="0"/>
              </a:rPr>
              <a:t>for 2016/17, rising to £7.8m in 2019/20</a:t>
            </a:r>
          </a:p>
          <a:p>
            <a:pPr marL="0" lvl="1" indent="0">
              <a:lnSpc>
                <a:spcPct val="90000"/>
              </a:lnSpc>
              <a:spcAft>
                <a:spcPts val="1000"/>
              </a:spcAft>
              <a:buNone/>
              <a:defRPr/>
            </a:pPr>
            <a:r>
              <a:rPr lang="en-GB" altLang="en-US" sz="2400" b="1" dirty="0">
                <a:solidFill>
                  <a:srgbClr val="006699"/>
                </a:solidFill>
                <a:latin typeface="Calibri" panose="020F0502020204030204" pitchFamily="34" charset="0"/>
                <a:cs typeface="Calibri" panose="020F0502020204030204" pitchFamily="34" charset="0"/>
              </a:rPr>
              <a:t>Core Programme</a:t>
            </a:r>
          </a:p>
          <a:p>
            <a:pPr marL="533400" lvl="1" indent="-342900">
              <a:lnSpc>
                <a:spcPct val="90000"/>
              </a:lnSpc>
              <a:spcBef>
                <a:spcPts val="0"/>
              </a:spcBef>
              <a:spcAft>
                <a:spcPts val="600"/>
              </a:spcAft>
              <a:buFont typeface="Arial" panose="020B0604020202020204" pitchFamily="34" charset="0"/>
              <a:buChar char="•"/>
              <a:defRPr/>
            </a:pPr>
            <a:r>
              <a:rPr lang="en-GB" altLang="en-US" sz="2400" kern="1200" dirty="0" smtClean="0">
                <a:solidFill>
                  <a:schemeClr val="tx1"/>
                </a:solidFill>
                <a:latin typeface="Calibri" panose="020F0502020204030204" pitchFamily="34" charset="0"/>
                <a:cs typeface="Calibri" panose="020F0502020204030204" pitchFamily="34" charset="0"/>
              </a:rPr>
              <a:t>Impact of 7</a:t>
            </a:r>
            <a:r>
              <a:rPr lang="en-GB" altLang="en-US" sz="2400" kern="1200" baseline="30000" dirty="0" smtClean="0">
                <a:solidFill>
                  <a:schemeClr val="tx1"/>
                </a:solidFill>
                <a:latin typeface="Calibri" panose="020F0502020204030204" pitchFamily="34" charset="0"/>
                <a:cs typeface="Calibri" panose="020F0502020204030204" pitchFamily="34" charset="0"/>
              </a:rPr>
              <a:t>th</a:t>
            </a:r>
            <a:r>
              <a:rPr lang="en-GB" altLang="en-US" sz="2400" kern="1200" dirty="0" smtClean="0">
                <a:solidFill>
                  <a:schemeClr val="tx1"/>
                </a:solidFill>
                <a:latin typeface="Calibri" panose="020F0502020204030204" pitchFamily="34" charset="0"/>
                <a:cs typeface="Calibri" panose="020F0502020204030204" pitchFamily="34" charset="0"/>
              </a:rPr>
              <a:t> year of flat-cash</a:t>
            </a:r>
          </a:p>
          <a:p>
            <a:pPr marL="933450" lvl="2" indent="-342900">
              <a:lnSpc>
                <a:spcPct val="90000"/>
              </a:lnSpc>
              <a:spcBef>
                <a:spcPts val="0"/>
              </a:spcBef>
              <a:spcAft>
                <a:spcPts val="600"/>
              </a:spcAft>
              <a:buFont typeface="Arial" panose="020B0604020202020204" pitchFamily="34" charset="0"/>
              <a:buChar char="•"/>
              <a:defRPr/>
            </a:pPr>
            <a:r>
              <a:rPr lang="en-GB" altLang="en-US" sz="2400" kern="1200" dirty="0">
                <a:solidFill>
                  <a:srgbClr val="006699"/>
                </a:solidFill>
                <a:latin typeface="Calibri" panose="020F0502020204030204" pitchFamily="34" charset="0"/>
                <a:ea typeface="ヒラギノ角ゴ Pro W3"/>
                <a:cs typeface="Calibri" panose="020F0502020204030204" pitchFamily="34" charset="0"/>
              </a:rPr>
              <a:t>Funding gaps in both resource and capital by 2020/21 if we do nothing</a:t>
            </a:r>
          </a:p>
          <a:p>
            <a:pPr marL="342900" lvl="1" indent="-342900" eaLnBrk="1" hangingPunct="1">
              <a:lnSpc>
                <a:spcPct val="90000"/>
              </a:lnSpc>
              <a:spcBef>
                <a:spcPts val="0"/>
              </a:spcBef>
              <a:spcAft>
                <a:spcPts val="600"/>
              </a:spcAft>
              <a:buFont typeface="Arial" panose="020B0604020202020204" pitchFamily="34" charset="0"/>
              <a:buChar char="•"/>
              <a:defRPr/>
            </a:pPr>
            <a:endParaRPr lang="en-GB" sz="2400" u="sng" kern="1200" dirty="0">
              <a:solidFill>
                <a:schemeClr val="tx1"/>
              </a:solidFill>
              <a:latin typeface="Calibri" panose="020F0502020204030204" pitchFamily="34" charset="0"/>
              <a:ea typeface="ヒラギノ角ゴ Pro W3"/>
              <a:cs typeface="Calibri" panose="020F0502020204030204" pitchFamily="34" charset="0"/>
            </a:endParaRPr>
          </a:p>
        </p:txBody>
      </p:sp>
      <p:pic>
        <p:nvPicPr>
          <p:cNvPr id="5" name="Content Placeholder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6345284" y="1006252"/>
            <a:ext cx="2831910" cy="188572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2"/>
          <p:cNvSpPr txBox="1">
            <a:spLocks/>
          </p:cNvSpPr>
          <p:nvPr/>
        </p:nvSpPr>
        <p:spPr bwMode="auto">
          <a:xfrm>
            <a:off x="14436" y="-27384"/>
            <a:ext cx="9144000"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accent1">
                    <a:lumMod val="50000"/>
                  </a:schemeClr>
                </a:solidFill>
                <a:latin typeface="Calibri" panose="020F0502020204030204" pitchFamily="34" charset="0"/>
                <a:ea typeface="+mj-ea"/>
                <a:cs typeface="Arial" pitchFamily="34" charset="0"/>
              </a:defRPr>
            </a:lvl1pPr>
            <a:lvl2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a:lstStyle>
          <a:p>
            <a:pPr indent="-539750"/>
            <a:r>
              <a:rPr lang="en-US" altLang="en-US" dirty="0" smtClean="0">
                <a:solidFill>
                  <a:srgbClr val="006699"/>
                </a:solidFill>
                <a:cs typeface="Calibri" panose="020F0502020204030204" pitchFamily="34" charset="0"/>
              </a:rPr>
              <a:t>Immediate pressures </a:t>
            </a:r>
            <a:endParaRPr lang="en-US" altLang="en-US" dirty="0">
              <a:solidFill>
                <a:srgbClr val="006699"/>
              </a:solidFill>
              <a:cs typeface="Calibri" panose="020F0502020204030204" pitchFamily="34" charset="0"/>
            </a:endParaRPr>
          </a:p>
        </p:txBody>
      </p:sp>
      <p:pic>
        <p:nvPicPr>
          <p:cNvPr id="8" name="Picture 2" descr="Photowalk overall winner">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45284" y="2891972"/>
            <a:ext cx="2813152" cy="18734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66435" y="4765461"/>
            <a:ext cx="2810759" cy="18101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347656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641" y="1124744"/>
            <a:ext cx="8720658" cy="5661248"/>
          </a:xfrm>
        </p:spPr>
        <p:txBody>
          <a:bodyPr/>
          <a:lstStyle/>
          <a:p>
            <a:pPr marL="0" lvl="1" indent="0">
              <a:spcAft>
                <a:spcPts val="1000"/>
              </a:spcAft>
              <a:buNone/>
            </a:pPr>
            <a:r>
              <a:rPr lang="en-GB" altLang="en-US" sz="2400" b="1" dirty="0">
                <a:solidFill>
                  <a:srgbClr val="006699"/>
                </a:solidFill>
                <a:latin typeface="Calibri" panose="020F0502020204030204" pitchFamily="34" charset="0"/>
                <a:cs typeface="Calibri" panose="020F0502020204030204" pitchFamily="34" charset="0"/>
              </a:rPr>
              <a:t>Large Facilities </a:t>
            </a:r>
          </a:p>
          <a:p>
            <a:pPr marL="533400" lvl="1" indent="-342900">
              <a:spcBef>
                <a:spcPts val="0"/>
              </a:spcBef>
              <a:spcAft>
                <a:spcPts val="600"/>
              </a:spcAft>
              <a:buFont typeface="Arial" panose="020B0604020202020204" pitchFamily="34" charset="0"/>
              <a:buChar char="•"/>
            </a:pPr>
            <a:r>
              <a:rPr lang="en-GB" sz="2400" kern="1200" dirty="0">
                <a:solidFill>
                  <a:schemeClr val="tx1"/>
                </a:solidFill>
                <a:latin typeface="Calibri" panose="020F0502020204030204" pitchFamily="34" charset="0"/>
                <a:cs typeface="Calibri" panose="020F0502020204030204" pitchFamily="34" charset="0"/>
              </a:rPr>
              <a:t>ISIS and CLF have not operated in full for many years - full operations would require an additional £26m p.a. by 2019/20</a:t>
            </a:r>
          </a:p>
          <a:p>
            <a:pPr marL="0" lvl="1" indent="0">
              <a:lnSpc>
                <a:spcPct val="90000"/>
              </a:lnSpc>
              <a:spcAft>
                <a:spcPts val="1000"/>
              </a:spcAft>
              <a:buNone/>
              <a:defRPr/>
            </a:pPr>
            <a:r>
              <a:rPr lang="en-GB" altLang="en-US" sz="2400" b="1" dirty="0">
                <a:solidFill>
                  <a:srgbClr val="006699"/>
                </a:solidFill>
                <a:latin typeface="Calibri" panose="020F0502020204030204" pitchFamily="34" charset="0"/>
                <a:cs typeface="Calibri" panose="020F0502020204030204" pitchFamily="34" charset="0"/>
              </a:rPr>
              <a:t>Core Programme</a:t>
            </a:r>
          </a:p>
          <a:p>
            <a:pPr marL="533400" lvl="1" indent="-342900">
              <a:lnSpc>
                <a:spcPct val="90000"/>
              </a:lnSpc>
              <a:spcBef>
                <a:spcPts val="0"/>
              </a:spcBef>
              <a:spcAft>
                <a:spcPts val="600"/>
              </a:spcAft>
              <a:buFont typeface="Arial" panose="020B0604020202020204" pitchFamily="34" charset="0"/>
              <a:buChar char="•"/>
              <a:defRPr/>
            </a:pPr>
            <a:r>
              <a:rPr lang="en-GB" altLang="en-US" sz="2400" kern="1200" dirty="0">
                <a:solidFill>
                  <a:schemeClr val="tx1"/>
                </a:solidFill>
                <a:latin typeface="Calibri" panose="020F0502020204030204" pitchFamily="34" charset="0"/>
                <a:cs typeface="Calibri" panose="020F0502020204030204" pitchFamily="34" charset="0"/>
              </a:rPr>
              <a:t>Funding for Astronomy grant have remain constant whilst the community is growing, increasing the proportion of excellent science that we are unable to fund</a:t>
            </a:r>
          </a:p>
          <a:p>
            <a:pPr marL="533400" lvl="1" indent="-342900">
              <a:lnSpc>
                <a:spcPct val="90000"/>
              </a:lnSpc>
              <a:spcBef>
                <a:spcPts val="0"/>
              </a:spcBef>
              <a:spcAft>
                <a:spcPts val="600"/>
              </a:spcAft>
              <a:buFont typeface="Arial" panose="020B0604020202020204" pitchFamily="34" charset="0"/>
              <a:buChar char="•"/>
              <a:defRPr/>
            </a:pPr>
            <a:r>
              <a:rPr lang="en-GB" altLang="en-US" sz="2400" kern="1200" dirty="0">
                <a:solidFill>
                  <a:schemeClr val="tx1"/>
                </a:solidFill>
                <a:latin typeface="Calibri" panose="020F0502020204030204" pitchFamily="34" charset="0"/>
                <a:cs typeface="Calibri" panose="020F0502020204030204" pitchFamily="34" charset="0"/>
              </a:rPr>
              <a:t>Almost half of astronomy applicants in the most recent round received no funding</a:t>
            </a:r>
          </a:p>
          <a:p>
            <a:pPr marL="533400" lvl="1" indent="-342900">
              <a:lnSpc>
                <a:spcPct val="90000"/>
              </a:lnSpc>
              <a:spcBef>
                <a:spcPts val="0"/>
              </a:spcBef>
              <a:spcAft>
                <a:spcPts val="600"/>
              </a:spcAft>
              <a:buFont typeface="Arial" panose="020B0604020202020204" pitchFamily="34" charset="0"/>
              <a:buChar char="•"/>
              <a:defRPr/>
            </a:pPr>
            <a:r>
              <a:rPr lang="en-US" altLang="en-US" sz="2400" kern="1200" dirty="0" smtClean="0">
                <a:solidFill>
                  <a:schemeClr val="tx1"/>
                </a:solidFill>
                <a:latin typeface="Calibri" panose="020F0502020204030204" pitchFamily="34" charset="0"/>
                <a:cs typeface="Calibri" panose="020F0502020204030204" pitchFamily="34" charset="0"/>
              </a:rPr>
              <a:t>PP Experimental funds reduced </a:t>
            </a:r>
            <a:r>
              <a:rPr lang="en-US" altLang="en-US" sz="2400" kern="1200" dirty="0">
                <a:solidFill>
                  <a:schemeClr val="tx1"/>
                </a:solidFill>
                <a:latin typeface="Calibri" panose="020F0502020204030204" pitchFamily="34" charset="0"/>
                <a:cs typeface="Calibri" panose="020F0502020204030204" pitchFamily="34" charset="0"/>
              </a:rPr>
              <a:t>by 30% since 2007 – </a:t>
            </a:r>
            <a:r>
              <a:rPr lang="en-US" altLang="en-US" sz="2400" kern="1200" dirty="0" smtClean="0">
                <a:solidFill>
                  <a:schemeClr val="tx1"/>
                </a:solidFill>
                <a:latin typeface="Calibri" panose="020F0502020204030204" pitchFamily="34" charset="0"/>
                <a:cs typeface="Calibri" panose="020F0502020204030204" pitchFamily="34" charset="0"/>
              </a:rPr>
              <a:t>send fewer </a:t>
            </a:r>
            <a:r>
              <a:rPr lang="en-US" altLang="en-US" sz="2400" kern="1200" dirty="0">
                <a:solidFill>
                  <a:schemeClr val="tx1"/>
                </a:solidFill>
                <a:latin typeface="Calibri" panose="020F0502020204030204" pitchFamily="34" charset="0"/>
                <a:cs typeface="Calibri" panose="020F0502020204030204" pitchFamily="34" charset="0"/>
              </a:rPr>
              <a:t>physicists to CERN (6%) than Germany (11%) or Italy (15%)</a:t>
            </a:r>
          </a:p>
          <a:p>
            <a:pPr marL="533400" lvl="1" indent="-342900">
              <a:lnSpc>
                <a:spcPct val="90000"/>
              </a:lnSpc>
              <a:spcBef>
                <a:spcPts val="0"/>
              </a:spcBef>
              <a:spcAft>
                <a:spcPts val="600"/>
              </a:spcAft>
              <a:buFont typeface="Arial" panose="020B0604020202020204" pitchFamily="34" charset="0"/>
              <a:buChar char="•"/>
              <a:defRPr/>
            </a:pPr>
            <a:r>
              <a:rPr lang="en-US" altLang="en-US" sz="2400" kern="1200" dirty="0">
                <a:solidFill>
                  <a:schemeClr val="tx1"/>
                </a:solidFill>
                <a:latin typeface="Calibri" panose="020F0502020204030204" pitchFamily="34" charset="0"/>
                <a:cs typeface="Calibri" panose="020F0502020204030204" pitchFamily="34" charset="0"/>
              </a:rPr>
              <a:t>PhD studentships </a:t>
            </a:r>
            <a:r>
              <a:rPr lang="en-US" altLang="en-US" sz="2400" kern="1200" dirty="0" smtClean="0">
                <a:solidFill>
                  <a:schemeClr val="tx1"/>
                </a:solidFill>
                <a:latin typeface="Calibri" panose="020F0502020204030204" pitchFamily="34" charset="0"/>
                <a:cs typeface="Calibri" panose="020F0502020204030204" pitchFamily="34" charset="0"/>
              </a:rPr>
              <a:t>decreased </a:t>
            </a:r>
            <a:r>
              <a:rPr lang="en-US" altLang="en-US" sz="2400" kern="1200" dirty="0">
                <a:solidFill>
                  <a:schemeClr val="tx1"/>
                </a:solidFill>
                <a:latin typeface="Calibri" panose="020F0502020204030204" pitchFamily="34" charset="0"/>
                <a:cs typeface="Calibri" panose="020F0502020204030204" pitchFamily="34" charset="0"/>
              </a:rPr>
              <a:t>by 25% since 2008 – </a:t>
            </a:r>
            <a:r>
              <a:rPr lang="en-US" altLang="en-US" sz="2400" kern="1200" dirty="0" smtClean="0">
                <a:solidFill>
                  <a:schemeClr val="tx1"/>
                </a:solidFill>
                <a:latin typeface="Calibri" panose="020F0502020204030204" pitchFamily="34" charset="0"/>
                <a:cs typeface="Calibri" panose="020F0502020204030204" pitchFamily="34" charset="0"/>
              </a:rPr>
              <a:t>we could treble </a:t>
            </a:r>
            <a:endParaRPr lang="en-US" altLang="en-US" sz="2400" kern="1200" dirty="0">
              <a:solidFill>
                <a:schemeClr val="tx1"/>
              </a:solidFill>
              <a:latin typeface="Calibri" panose="020F0502020204030204" pitchFamily="34" charset="0"/>
              <a:cs typeface="Calibri" panose="020F0502020204030204" pitchFamily="34" charset="0"/>
            </a:endParaRPr>
          </a:p>
          <a:p>
            <a:pPr marL="190500" lvl="1" indent="0">
              <a:lnSpc>
                <a:spcPct val="90000"/>
              </a:lnSpc>
              <a:spcBef>
                <a:spcPts val="0"/>
              </a:spcBef>
              <a:spcAft>
                <a:spcPts val="600"/>
              </a:spcAft>
              <a:buNone/>
              <a:defRPr/>
            </a:pPr>
            <a:r>
              <a:rPr lang="en-GB" altLang="en-US" sz="2400" b="1" dirty="0" err="1" smtClean="0">
                <a:solidFill>
                  <a:srgbClr val="006699"/>
                </a:solidFill>
                <a:latin typeface="Calibri" panose="020F0502020204030204" pitchFamily="34" charset="0"/>
                <a:cs typeface="Calibri" panose="020F0502020204030204" pitchFamily="34" charset="0"/>
              </a:rPr>
              <a:t>Etc</a:t>
            </a:r>
            <a:r>
              <a:rPr lang="en-GB" altLang="en-US" sz="2400" b="1" dirty="0" smtClean="0">
                <a:solidFill>
                  <a:srgbClr val="006699"/>
                </a:solidFill>
                <a:latin typeface="Calibri" panose="020F0502020204030204" pitchFamily="34" charset="0"/>
                <a:cs typeface="Calibri" panose="020F0502020204030204" pitchFamily="34" charset="0"/>
              </a:rPr>
              <a:t> </a:t>
            </a:r>
            <a:r>
              <a:rPr lang="en-GB" altLang="en-US" sz="2400" b="1" dirty="0">
                <a:solidFill>
                  <a:srgbClr val="006699"/>
                </a:solidFill>
                <a:latin typeface="Calibri" panose="020F0502020204030204" pitchFamily="34" charset="0"/>
                <a:cs typeface="Calibri" panose="020F0502020204030204" pitchFamily="34" charset="0"/>
              </a:rPr>
              <a:t>. . . </a:t>
            </a:r>
            <a:endParaRPr lang="en-GB" sz="2400" u="sng" kern="1200" dirty="0">
              <a:solidFill>
                <a:schemeClr val="tx1"/>
              </a:solidFill>
              <a:latin typeface="Calibri" panose="020F0502020204030204" pitchFamily="34" charset="0"/>
              <a:ea typeface="ヒラギノ角ゴ Pro W3"/>
              <a:cs typeface="Calibri" panose="020F0502020204030204" pitchFamily="34" charset="0"/>
            </a:endParaRPr>
          </a:p>
        </p:txBody>
      </p:sp>
      <p:sp>
        <p:nvSpPr>
          <p:cNvPr id="6" name="Title 2"/>
          <p:cNvSpPr txBox="1">
            <a:spLocks/>
          </p:cNvSpPr>
          <p:nvPr/>
        </p:nvSpPr>
        <p:spPr bwMode="auto">
          <a:xfrm>
            <a:off x="32712" y="260648"/>
            <a:ext cx="914400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accent1">
                    <a:lumMod val="50000"/>
                  </a:schemeClr>
                </a:solidFill>
                <a:latin typeface="Calibri" panose="020F0502020204030204" pitchFamily="34" charset="0"/>
                <a:ea typeface="+mj-ea"/>
                <a:cs typeface="Arial" pitchFamily="34" charset="0"/>
              </a:defRPr>
            </a:lvl1pPr>
            <a:lvl2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a:lstStyle>
          <a:p>
            <a:pPr indent="-539750"/>
            <a:r>
              <a:rPr lang="en-US" altLang="en-US" sz="4000" dirty="0" smtClean="0">
                <a:solidFill>
                  <a:srgbClr val="006699"/>
                </a:solidFill>
                <a:cs typeface="Calibri" panose="020F0502020204030204" pitchFamily="34" charset="0"/>
              </a:rPr>
              <a:t>Some of our arguments for increased funding</a:t>
            </a:r>
            <a:endParaRPr lang="en-US" altLang="en-US" sz="4000" dirty="0">
              <a:solidFill>
                <a:srgbClr val="006699"/>
              </a:solidFill>
              <a:cs typeface="Calibri" panose="020F0502020204030204" pitchFamily="34" charset="0"/>
            </a:endParaRPr>
          </a:p>
        </p:txBody>
      </p:sp>
    </p:spTree>
    <p:extLst>
      <p:ext uri="{BB962C8B-B14F-4D97-AF65-F5344CB8AC3E}">
        <p14:creationId xmlns:p14="http://schemas.microsoft.com/office/powerpoint/2010/main" val="39108075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395536" y="188640"/>
            <a:ext cx="8424936" cy="720080"/>
          </a:xfrm>
        </p:spPr>
        <p:txBody>
          <a:bodyPr/>
          <a:lstStyle/>
          <a:p>
            <a:pPr marL="0" indent="0" algn="ctr">
              <a:buFontTx/>
              <a:buNone/>
              <a:defRPr/>
            </a:pPr>
            <a:r>
              <a:rPr lang="en-GB" sz="4000" b="1" dirty="0">
                <a:solidFill>
                  <a:srgbClr val="006699"/>
                </a:solidFill>
                <a:latin typeface="Calibri" panose="020F0502020204030204" pitchFamily="34" charset="0"/>
                <a:cs typeface="Calibri" panose="020F0502020204030204" pitchFamily="34" charset="0"/>
              </a:rPr>
              <a:t>Global Challenges Research Fund</a:t>
            </a:r>
          </a:p>
          <a:p>
            <a:pPr>
              <a:spcBef>
                <a:spcPts val="600"/>
              </a:spcBef>
              <a:spcAft>
                <a:spcPts val="600"/>
              </a:spcAft>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a:t>
            </a:r>
            <a:r>
              <a:rPr lang="en-GB" sz="2000" dirty="0">
                <a:latin typeface="Calibri" panose="020F0502020204030204" pitchFamily="34" charset="0"/>
                <a:cs typeface="Calibri" panose="020F0502020204030204" pitchFamily="34" charset="0"/>
              </a:rPr>
              <a:t>1.5bn fund, part of UK's Official Development Assistance (ODA) </a:t>
            </a:r>
            <a:r>
              <a:rPr lang="en-GB" sz="2000" dirty="0" smtClean="0">
                <a:latin typeface="Calibri" panose="020F0502020204030204" pitchFamily="34" charset="0"/>
                <a:cs typeface="Calibri" panose="020F0502020204030204" pitchFamily="34" charset="0"/>
              </a:rPr>
              <a:t>commitment</a:t>
            </a:r>
            <a:endParaRPr lang="en-GB" sz="2000" dirty="0">
              <a:latin typeface="Calibri" panose="020F0502020204030204" pitchFamily="34" charset="0"/>
              <a:cs typeface="Calibri" panose="020F0502020204030204" pitchFamily="34" charset="0"/>
            </a:endParaRPr>
          </a:p>
          <a:p>
            <a:pPr>
              <a:spcBef>
                <a:spcPts val="600"/>
              </a:spcBef>
              <a:spcAft>
                <a:spcPts val="600"/>
              </a:spcAft>
              <a:buFont typeface="Arial" panose="020B0604020202020204" pitchFamily="34" charset="0"/>
              <a:buChar char="•"/>
            </a:pPr>
            <a:r>
              <a:rPr lang="en-GB" sz="2000" dirty="0">
                <a:latin typeface="Calibri" panose="020F0502020204030204" pitchFamily="34" charset="0"/>
                <a:cs typeface="Calibri" panose="020F0502020204030204" pitchFamily="34" charset="0"/>
              </a:rPr>
              <a:t>ODA-funded activity focuses on outcomes that promote long-term sustainable growth of countries on OECD Development Assistance Committee (DAC) list </a:t>
            </a:r>
            <a:r>
              <a:rPr lang="en-GB" sz="2000" dirty="0" smtClean="0">
                <a:latin typeface="Calibri" panose="020F0502020204030204" pitchFamily="34" charset="0"/>
                <a:cs typeface="Calibri" panose="020F0502020204030204" pitchFamily="34" charset="0"/>
              </a:rPr>
              <a:t>- </a:t>
            </a:r>
            <a:r>
              <a:rPr lang="en-GB" sz="2000" dirty="0">
                <a:latin typeface="Calibri" panose="020F0502020204030204" pitchFamily="34" charset="0"/>
                <a:cs typeface="Calibri" panose="020F0502020204030204" pitchFamily="34" charset="0"/>
              </a:rPr>
              <a:t>Africa, Asia, Latin </a:t>
            </a:r>
            <a:r>
              <a:rPr lang="en-GB" sz="2000" dirty="0" smtClean="0">
                <a:latin typeface="Calibri" panose="020F0502020204030204" pitchFamily="34" charset="0"/>
                <a:cs typeface="Calibri" panose="020F0502020204030204" pitchFamily="34" charset="0"/>
              </a:rPr>
              <a:t>America </a:t>
            </a:r>
            <a:endParaRPr lang="en-GB" sz="2000" dirty="0">
              <a:latin typeface="Calibri" panose="020F0502020204030204" pitchFamily="34" charset="0"/>
              <a:cs typeface="Calibri" panose="020F0502020204030204" pitchFamily="34" charset="0"/>
            </a:endParaRPr>
          </a:p>
          <a:p>
            <a:pPr>
              <a:spcBef>
                <a:spcPts val="600"/>
              </a:spcBef>
              <a:spcAft>
                <a:spcPts val="600"/>
              </a:spcAft>
              <a:buFont typeface="Arial" panose="020B0604020202020204" pitchFamily="34" charset="0"/>
              <a:buChar char="•"/>
            </a:pPr>
            <a:r>
              <a:rPr lang="en-GB" sz="2000" dirty="0">
                <a:latin typeface="Calibri" panose="020F0502020204030204" pitchFamily="34" charset="0"/>
                <a:cs typeface="Calibri" panose="020F0502020204030204" pitchFamily="34" charset="0"/>
              </a:rPr>
              <a:t>Address global challenges through disciplinary and interdisciplinary research, training, capacity and capability </a:t>
            </a:r>
            <a:r>
              <a:rPr lang="en-GB" sz="2000" dirty="0" smtClean="0">
                <a:latin typeface="Calibri" panose="020F0502020204030204" pitchFamily="34" charset="0"/>
                <a:cs typeface="Calibri" panose="020F0502020204030204" pitchFamily="34" charset="0"/>
              </a:rPr>
              <a:t>building</a:t>
            </a:r>
            <a:endParaRPr lang="en-GB" sz="2000" dirty="0">
              <a:solidFill>
                <a:schemeClr val="tx1"/>
              </a:solidFill>
              <a:latin typeface="Calibri" panose="020F0502020204030204" pitchFamily="34" charset="0"/>
              <a:cs typeface="Calibri" panose="020F0502020204030204" pitchFamily="34" charset="0"/>
            </a:endParaRPr>
          </a:p>
          <a:p>
            <a:pPr>
              <a:spcBef>
                <a:spcPts val="600"/>
              </a:spcBef>
              <a:spcAft>
                <a:spcPts val="600"/>
              </a:spcAft>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RCUK Collective Fund and individual research council Funds (STFC £3.5m pa from FY17/18 - details </a:t>
            </a:r>
            <a:r>
              <a:rPr lang="en-GB" sz="2000" dirty="0">
                <a:latin typeface="Calibri" panose="020F0502020204030204" pitchFamily="34" charset="0"/>
                <a:cs typeface="Calibri" panose="020F0502020204030204" pitchFamily="34" charset="0"/>
              </a:rPr>
              <a:t>to be announced)</a:t>
            </a:r>
          </a:p>
          <a:p>
            <a:pPr>
              <a:spcBef>
                <a:spcPts val="600"/>
              </a:spcBef>
              <a:spcAft>
                <a:spcPts val="600"/>
              </a:spcAft>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 Second RCUK collective call to be announced </a:t>
            </a:r>
            <a:r>
              <a:rPr lang="en-GB" sz="2000" dirty="0">
                <a:latin typeface="Calibri" panose="020F0502020204030204" pitchFamily="34" charset="0"/>
                <a:cs typeface="Calibri" panose="020F0502020204030204" pitchFamily="34" charset="0"/>
              </a:rPr>
              <a:t>in next few months, </a:t>
            </a:r>
            <a:r>
              <a:rPr lang="en-GB" sz="2000" dirty="0" smtClean="0">
                <a:latin typeface="Calibri" panose="020F0502020204030204" pitchFamily="34" charset="0"/>
                <a:cs typeface="Calibri" panose="020F0502020204030204" pitchFamily="34" charset="0"/>
              </a:rPr>
              <a:t>likely to be outline then full bids. </a:t>
            </a:r>
          </a:p>
          <a:p>
            <a:pPr>
              <a:spcBef>
                <a:spcPts val="600"/>
              </a:spcBef>
              <a:spcAft>
                <a:spcPts val="600"/>
              </a:spcAft>
              <a:buFont typeface="Arial" panose="020B0604020202020204" pitchFamily="34" charset="0"/>
              <a:buChar char="•"/>
            </a:pPr>
            <a:r>
              <a:rPr lang="en-GB" sz="2000" b="1" dirty="0" smtClean="0">
                <a:latin typeface="Calibri" panose="020F0502020204030204" pitchFamily="34" charset="0"/>
                <a:cs typeface="Calibri" panose="020F0502020204030204" pitchFamily="34" charset="0"/>
              </a:rPr>
              <a:t>Significant opportunity to develop new and nurture existing </a:t>
            </a:r>
            <a:r>
              <a:rPr lang="en-GB" sz="2000" b="1" dirty="0">
                <a:latin typeface="Calibri" panose="020F0502020204030204" pitchFamily="34" charset="0"/>
                <a:cs typeface="Calibri" panose="020F0502020204030204" pitchFamily="34" charset="0"/>
              </a:rPr>
              <a:t>collaborations with DAC listed </a:t>
            </a:r>
            <a:r>
              <a:rPr lang="en-GB" sz="2000" b="1" dirty="0" smtClean="0">
                <a:latin typeface="Calibri" panose="020F0502020204030204" pitchFamily="34" charset="0"/>
                <a:cs typeface="Calibri" panose="020F0502020204030204" pitchFamily="34" charset="0"/>
              </a:rPr>
              <a:t>countries</a:t>
            </a:r>
            <a:endParaRPr lang="en-GB"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497189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1143000"/>
          </a:xfrm>
        </p:spPr>
        <p:txBody>
          <a:bodyPr/>
          <a:lstStyle/>
          <a:p>
            <a:pPr lvl="0">
              <a:spcBef>
                <a:spcPct val="20000"/>
              </a:spcBef>
              <a:defRPr/>
            </a:pPr>
            <a:r>
              <a:rPr lang="en-GB" sz="4000" dirty="0" smtClean="0">
                <a:solidFill>
                  <a:srgbClr val="006699"/>
                </a:solidFill>
                <a:latin typeface="Calibri" panose="020F0502020204030204" pitchFamily="34" charset="0"/>
                <a:cs typeface="Calibri" panose="020F0502020204030204" pitchFamily="34" charset="0"/>
              </a:rPr>
              <a:t>Newton Fund</a:t>
            </a:r>
            <a:endParaRPr lang="en-GB" sz="4000" dirty="0">
              <a:solidFill>
                <a:srgbClr val="006699"/>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85800" y="1052736"/>
            <a:ext cx="7772400" cy="3800488"/>
          </a:xfrm>
        </p:spPr>
        <p:txBody>
          <a:bodyPr/>
          <a:lstStyle/>
          <a:p>
            <a:r>
              <a:rPr lang="en-GB" dirty="0" smtClean="0">
                <a:latin typeface="Calibri" panose="020F0502020204030204" pitchFamily="34" charset="0"/>
                <a:cs typeface="Calibri" panose="020F0502020204030204" pitchFamily="34" charset="0"/>
              </a:rPr>
              <a:t>£735M </a:t>
            </a:r>
            <a:r>
              <a:rPr lang="en-GB" dirty="0">
                <a:latin typeface="Calibri" panose="020F0502020204030204" pitchFamily="34" charset="0"/>
                <a:cs typeface="Calibri" panose="020F0502020204030204" pitchFamily="34" charset="0"/>
              </a:rPr>
              <a:t>part of UK's Official Development Assistance (ODA) commitment</a:t>
            </a:r>
          </a:p>
          <a:p>
            <a:r>
              <a:rPr lang="en-GB" dirty="0" smtClean="0">
                <a:latin typeface="Calibri" panose="020F0502020204030204" pitchFamily="34" charset="0"/>
                <a:cs typeface="Calibri" panose="020F0502020204030204" pitchFamily="34" charset="0"/>
              </a:rPr>
              <a:t>To use science and innovation partnerships to promote economic development and social welfare. </a:t>
            </a:r>
          </a:p>
          <a:p>
            <a:r>
              <a:rPr lang="en-GB" dirty="0" smtClean="0">
                <a:latin typeface="Calibri" panose="020F0502020204030204" pitchFamily="34" charset="0"/>
                <a:cs typeface="Calibri" panose="020F0502020204030204" pitchFamily="34" charset="0"/>
              </a:rPr>
              <a:t>Astronomy success include:</a:t>
            </a:r>
          </a:p>
          <a:p>
            <a:pPr lvl="1"/>
            <a:r>
              <a:rPr lang="en-GB" dirty="0" smtClean="0">
                <a:solidFill>
                  <a:srgbClr val="0070C0"/>
                </a:solidFill>
                <a:latin typeface="Calibri" panose="020F0502020204030204" pitchFamily="34" charset="0"/>
                <a:cs typeface="Calibri" panose="020F0502020204030204" pitchFamily="34" charset="0"/>
              </a:rPr>
              <a:t>DARA – South African VLBI Network development programme led by Melvin Hoare, Leeds.</a:t>
            </a:r>
          </a:p>
          <a:p>
            <a:pPr lvl="1"/>
            <a:r>
              <a:rPr lang="en-GB" dirty="0" smtClean="0">
                <a:solidFill>
                  <a:srgbClr val="0070C0"/>
                </a:solidFill>
                <a:latin typeface="Calibri" panose="020F0502020204030204" pitchFamily="34" charset="0"/>
                <a:cs typeface="Calibri" panose="020F0502020204030204" pitchFamily="34" charset="0"/>
              </a:rPr>
              <a:t>STFC NARIT (Thailand) call for capacity building in software &amp; hardware infrastructure and data handling through astronomy – 6 grants awarded</a:t>
            </a:r>
          </a:p>
          <a:p>
            <a:r>
              <a:rPr lang="en-GB" dirty="0" smtClean="0">
                <a:latin typeface="Calibri" panose="020F0502020204030204" pitchFamily="34" charset="0"/>
                <a:cs typeface="Calibri" panose="020F0502020204030204" pitchFamily="34" charset="0"/>
              </a:rPr>
              <a:t>Exploring new partnerships to enable the astronomy community to engage more in Newton Fund</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27805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val="0"/>
              </a:ext>
            </a:extLst>
          </a:blip>
          <a:srcRect t="5222" b="18901"/>
          <a:stretch/>
        </p:blipFill>
        <p:spPr>
          <a:xfrm>
            <a:off x="0" y="1143000"/>
            <a:ext cx="4427984" cy="2358008"/>
          </a:xfrm>
          <a:prstGeom prst="rect">
            <a:avLst/>
          </a:prstGeom>
          <a:effectLst/>
        </p:spPr>
      </p:pic>
      <p:sp>
        <p:nvSpPr>
          <p:cNvPr id="6" name="Title 1"/>
          <p:cNvSpPr>
            <a:spLocks noGrp="1"/>
          </p:cNvSpPr>
          <p:nvPr>
            <p:ph type="title"/>
          </p:nvPr>
        </p:nvSpPr>
        <p:spPr>
          <a:xfrm>
            <a:off x="1" y="116633"/>
            <a:ext cx="9165770" cy="792088"/>
          </a:xfrm>
        </p:spPr>
        <p:txBody>
          <a:bodyPr/>
          <a:lstStyle/>
          <a:p>
            <a:r>
              <a:rPr lang="en-GB" dirty="0" smtClean="0">
                <a:solidFill>
                  <a:srgbClr val="006699"/>
                </a:solidFill>
                <a:latin typeface="Calibri" panose="020F0502020204030204" pitchFamily="34" charset="0"/>
                <a:cs typeface="Calibri" panose="020F0502020204030204" pitchFamily="34" charset="0"/>
              </a:rPr>
              <a:t>Industrial Strategy</a:t>
            </a:r>
            <a:endParaRPr lang="en-GB" dirty="0">
              <a:solidFill>
                <a:srgbClr val="006699"/>
              </a:solidFill>
              <a:latin typeface="Calibri" panose="020F0502020204030204" pitchFamily="34" charset="0"/>
              <a:cs typeface="Calibri" panose="020F0502020204030204" pitchFamily="34" charset="0"/>
            </a:endParaRPr>
          </a:p>
        </p:txBody>
      </p:sp>
      <p:sp>
        <p:nvSpPr>
          <p:cNvPr id="7" name="Content Placeholder 2"/>
          <p:cNvSpPr>
            <a:spLocks noGrp="1"/>
          </p:cNvSpPr>
          <p:nvPr>
            <p:ph idx="1"/>
          </p:nvPr>
        </p:nvSpPr>
        <p:spPr>
          <a:xfrm>
            <a:off x="251520" y="3657356"/>
            <a:ext cx="6624736" cy="3012004"/>
          </a:xfrm>
        </p:spPr>
        <p:txBody>
          <a:bodyPr/>
          <a:lstStyle/>
          <a:p>
            <a:pPr marL="0" indent="0">
              <a:spcBef>
                <a:spcPts val="0"/>
              </a:spcBef>
              <a:spcAft>
                <a:spcPts val="1200"/>
              </a:spcAft>
              <a:buNone/>
            </a:pPr>
            <a:r>
              <a:rPr lang="en-GB" sz="2200" dirty="0" smtClean="0">
                <a:latin typeface="Calibri" panose="020F0502020204030204" pitchFamily="34" charset="0"/>
                <a:cs typeface="Calibri" panose="020F0502020204030204" pitchFamily="34" charset="0"/>
              </a:rPr>
              <a:t>In January, Theresa </a:t>
            </a:r>
            <a:r>
              <a:rPr lang="en-GB" sz="2200" dirty="0">
                <a:latin typeface="Calibri" panose="020F0502020204030204" pitchFamily="34" charset="0"/>
                <a:cs typeface="Calibri" panose="020F0502020204030204" pitchFamily="34" charset="0"/>
              </a:rPr>
              <a:t>May and the Cabinet met at </a:t>
            </a:r>
            <a:r>
              <a:rPr lang="en-GB" sz="2200" dirty="0" smtClean="0">
                <a:latin typeface="Calibri" panose="020F0502020204030204" pitchFamily="34" charset="0"/>
                <a:cs typeface="Calibri" panose="020F0502020204030204" pitchFamily="34" charset="0"/>
              </a:rPr>
              <a:t>STFC’s Daresbury </a:t>
            </a:r>
            <a:r>
              <a:rPr lang="en-GB" sz="2200" dirty="0">
                <a:latin typeface="Calibri" panose="020F0502020204030204" pitchFamily="34" charset="0"/>
                <a:cs typeface="Calibri" panose="020F0502020204030204" pitchFamily="34" charset="0"/>
              </a:rPr>
              <a:t>Laboratory </a:t>
            </a:r>
            <a:r>
              <a:rPr lang="en-GB" sz="2200" dirty="0" smtClean="0">
                <a:latin typeface="Calibri" panose="020F0502020204030204" pitchFamily="34" charset="0"/>
                <a:cs typeface="Calibri" panose="020F0502020204030204" pitchFamily="34" charset="0"/>
              </a:rPr>
              <a:t>to launch the Green Paper ‘Building our Industrial Strategy’ for public consultation </a:t>
            </a:r>
          </a:p>
          <a:p>
            <a:pPr marL="0" indent="0" algn="ctr">
              <a:spcBef>
                <a:spcPts val="0"/>
              </a:spcBef>
              <a:spcAft>
                <a:spcPts val="1200"/>
              </a:spcAft>
              <a:buNone/>
            </a:pPr>
            <a:r>
              <a:rPr lang="en-GB" sz="2200" dirty="0" smtClean="0">
                <a:solidFill>
                  <a:srgbClr val="006699"/>
                </a:solidFill>
                <a:latin typeface="Calibri" panose="020F0502020204030204" pitchFamily="34" charset="0"/>
                <a:cs typeface="Calibri" panose="020F0502020204030204" pitchFamily="34" charset="0"/>
              </a:rPr>
              <a:t>“We </a:t>
            </a:r>
            <a:r>
              <a:rPr lang="en-GB" sz="2200" dirty="0">
                <a:solidFill>
                  <a:srgbClr val="006699"/>
                </a:solidFill>
                <a:latin typeface="Calibri" panose="020F0502020204030204" pitchFamily="34" charset="0"/>
                <a:cs typeface="Calibri" panose="020F0502020204030204" pitchFamily="34" charset="0"/>
              </a:rPr>
              <a:t>want to build an industrial strategy that </a:t>
            </a:r>
            <a:r>
              <a:rPr lang="en-GB" sz="2200" dirty="0" smtClean="0">
                <a:solidFill>
                  <a:srgbClr val="006699"/>
                </a:solidFill>
                <a:latin typeface="Calibri" panose="020F0502020204030204" pitchFamily="34" charset="0"/>
                <a:cs typeface="Calibri" panose="020F0502020204030204" pitchFamily="34" charset="0"/>
              </a:rPr>
              <a:t/>
            </a:r>
            <a:br>
              <a:rPr lang="en-GB" sz="2200" dirty="0" smtClean="0">
                <a:solidFill>
                  <a:srgbClr val="006699"/>
                </a:solidFill>
                <a:latin typeface="Calibri" panose="020F0502020204030204" pitchFamily="34" charset="0"/>
                <a:cs typeface="Calibri" panose="020F0502020204030204" pitchFamily="34" charset="0"/>
              </a:rPr>
            </a:br>
            <a:r>
              <a:rPr lang="en-GB" sz="2200" dirty="0" smtClean="0">
                <a:solidFill>
                  <a:srgbClr val="006699"/>
                </a:solidFill>
                <a:latin typeface="Calibri" panose="020F0502020204030204" pitchFamily="34" charset="0"/>
                <a:cs typeface="Calibri" panose="020F0502020204030204" pitchFamily="34" charset="0"/>
              </a:rPr>
              <a:t>addresses </a:t>
            </a:r>
            <a:r>
              <a:rPr lang="en-GB" sz="2200" dirty="0">
                <a:solidFill>
                  <a:srgbClr val="006699"/>
                </a:solidFill>
                <a:latin typeface="Calibri" panose="020F0502020204030204" pitchFamily="34" charset="0"/>
                <a:cs typeface="Calibri" panose="020F0502020204030204" pitchFamily="34" charset="0"/>
              </a:rPr>
              <a:t>long-term challenges to the UK economy. </a:t>
            </a:r>
            <a:r>
              <a:rPr lang="en-GB" sz="2200" dirty="0" smtClean="0">
                <a:solidFill>
                  <a:srgbClr val="006699"/>
                </a:solidFill>
                <a:latin typeface="Calibri" panose="020F0502020204030204" pitchFamily="34" charset="0"/>
                <a:cs typeface="Calibri" panose="020F0502020204030204" pitchFamily="34" charset="0"/>
              </a:rPr>
              <a:t/>
            </a:r>
            <a:br>
              <a:rPr lang="en-GB" sz="2200" dirty="0" smtClean="0">
                <a:solidFill>
                  <a:srgbClr val="006699"/>
                </a:solidFill>
                <a:latin typeface="Calibri" panose="020F0502020204030204" pitchFamily="34" charset="0"/>
                <a:cs typeface="Calibri" panose="020F0502020204030204" pitchFamily="34" charset="0"/>
              </a:rPr>
            </a:br>
            <a:r>
              <a:rPr lang="en-GB" sz="2200" dirty="0" smtClean="0">
                <a:solidFill>
                  <a:srgbClr val="006699"/>
                </a:solidFill>
                <a:latin typeface="Calibri" panose="020F0502020204030204" pitchFamily="34" charset="0"/>
                <a:cs typeface="Calibri" panose="020F0502020204030204" pitchFamily="34" charset="0"/>
              </a:rPr>
              <a:t>Our </a:t>
            </a:r>
            <a:r>
              <a:rPr lang="en-GB" sz="2200" dirty="0">
                <a:solidFill>
                  <a:srgbClr val="006699"/>
                </a:solidFill>
                <a:latin typeface="Calibri" panose="020F0502020204030204" pitchFamily="34" charset="0"/>
                <a:cs typeface="Calibri" panose="020F0502020204030204" pitchFamily="34" charset="0"/>
              </a:rPr>
              <a:t>aim is to improve living standards and </a:t>
            </a:r>
            <a:r>
              <a:rPr lang="en-GB" sz="2200" dirty="0" smtClean="0">
                <a:solidFill>
                  <a:srgbClr val="006699"/>
                </a:solidFill>
                <a:latin typeface="Calibri" panose="020F0502020204030204" pitchFamily="34" charset="0"/>
                <a:cs typeface="Calibri" panose="020F0502020204030204" pitchFamily="34" charset="0"/>
              </a:rPr>
              <a:t/>
            </a:r>
            <a:br>
              <a:rPr lang="en-GB" sz="2200" dirty="0" smtClean="0">
                <a:solidFill>
                  <a:srgbClr val="006699"/>
                </a:solidFill>
                <a:latin typeface="Calibri" panose="020F0502020204030204" pitchFamily="34" charset="0"/>
                <a:cs typeface="Calibri" panose="020F0502020204030204" pitchFamily="34" charset="0"/>
              </a:rPr>
            </a:br>
            <a:r>
              <a:rPr lang="en-GB" sz="2200" dirty="0" smtClean="0">
                <a:solidFill>
                  <a:srgbClr val="006699"/>
                </a:solidFill>
                <a:latin typeface="Calibri" panose="020F0502020204030204" pitchFamily="34" charset="0"/>
                <a:cs typeface="Calibri" panose="020F0502020204030204" pitchFamily="34" charset="0"/>
              </a:rPr>
              <a:t>economic </a:t>
            </a:r>
            <a:r>
              <a:rPr lang="en-GB" sz="2200" dirty="0">
                <a:solidFill>
                  <a:srgbClr val="006699"/>
                </a:solidFill>
                <a:latin typeface="Calibri" panose="020F0502020204030204" pitchFamily="34" charset="0"/>
                <a:cs typeface="Calibri" panose="020F0502020204030204" pitchFamily="34" charset="0"/>
              </a:rPr>
              <a:t>growth by increasing productivity and </a:t>
            </a:r>
            <a:r>
              <a:rPr lang="en-GB" sz="2200" dirty="0" smtClean="0">
                <a:solidFill>
                  <a:srgbClr val="006699"/>
                </a:solidFill>
                <a:latin typeface="Calibri" panose="020F0502020204030204" pitchFamily="34" charset="0"/>
                <a:cs typeface="Calibri" panose="020F0502020204030204" pitchFamily="34" charset="0"/>
              </a:rPr>
              <a:t/>
            </a:r>
            <a:br>
              <a:rPr lang="en-GB" sz="2200" dirty="0" smtClean="0">
                <a:solidFill>
                  <a:srgbClr val="006699"/>
                </a:solidFill>
                <a:latin typeface="Calibri" panose="020F0502020204030204" pitchFamily="34" charset="0"/>
                <a:cs typeface="Calibri" panose="020F0502020204030204" pitchFamily="34" charset="0"/>
              </a:rPr>
            </a:br>
            <a:r>
              <a:rPr lang="en-GB" sz="2200" dirty="0" smtClean="0">
                <a:solidFill>
                  <a:srgbClr val="006699"/>
                </a:solidFill>
                <a:latin typeface="Calibri" panose="020F0502020204030204" pitchFamily="34" charset="0"/>
                <a:cs typeface="Calibri" panose="020F0502020204030204" pitchFamily="34" charset="0"/>
              </a:rPr>
              <a:t>driving </a:t>
            </a:r>
            <a:r>
              <a:rPr lang="en-GB" sz="2200" dirty="0">
                <a:solidFill>
                  <a:srgbClr val="006699"/>
                </a:solidFill>
                <a:latin typeface="Calibri" panose="020F0502020204030204" pitchFamily="34" charset="0"/>
                <a:cs typeface="Calibri" panose="020F0502020204030204" pitchFamily="34" charset="0"/>
              </a:rPr>
              <a:t>growth across the whole country</a:t>
            </a:r>
            <a:r>
              <a:rPr lang="en-GB" sz="2200" dirty="0" smtClean="0">
                <a:solidFill>
                  <a:srgbClr val="006699"/>
                </a:solidFill>
                <a:latin typeface="Calibri" panose="020F0502020204030204" pitchFamily="34" charset="0"/>
                <a:cs typeface="Calibri" panose="020F0502020204030204" pitchFamily="34" charset="0"/>
              </a:rPr>
              <a:t>.”</a:t>
            </a:r>
            <a:endParaRPr lang="en-GB" sz="2000" dirty="0">
              <a:solidFill>
                <a:srgbClr val="006699"/>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27984" y="1143000"/>
            <a:ext cx="4716016" cy="2358008"/>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634490">
            <a:off x="6693999" y="3449134"/>
            <a:ext cx="2058464" cy="29127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784895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 y="188640"/>
            <a:ext cx="9144001" cy="1224136"/>
          </a:xfrm>
        </p:spPr>
        <p:txBody>
          <a:bodyPr/>
          <a:lstStyle/>
          <a:p>
            <a:pPr>
              <a:lnSpc>
                <a:spcPct val="90000"/>
              </a:lnSpc>
            </a:pPr>
            <a:r>
              <a:rPr lang="en-GB" sz="4000" dirty="0">
                <a:solidFill>
                  <a:srgbClr val="006699"/>
                </a:solidFill>
                <a:latin typeface="Calibri" panose="020F0502020204030204" pitchFamily="34" charset="0"/>
                <a:cs typeface="Calibri" panose="020F0502020204030204" pitchFamily="34" charset="0"/>
              </a:rPr>
              <a:t>Industrial Strategy Challenge </a:t>
            </a:r>
            <a:r>
              <a:rPr lang="en-GB" sz="4000" dirty="0" smtClean="0">
                <a:solidFill>
                  <a:srgbClr val="006699"/>
                </a:solidFill>
                <a:latin typeface="Calibri" panose="020F0502020204030204" pitchFamily="34" charset="0"/>
                <a:cs typeface="Calibri" panose="020F0502020204030204" pitchFamily="34" charset="0"/>
              </a:rPr>
              <a:t>Fund:</a:t>
            </a:r>
            <a:br>
              <a:rPr lang="en-GB" sz="4000" dirty="0" smtClean="0">
                <a:solidFill>
                  <a:srgbClr val="006699"/>
                </a:solidFill>
                <a:latin typeface="Calibri" panose="020F0502020204030204" pitchFamily="34" charset="0"/>
                <a:cs typeface="Calibri" panose="020F0502020204030204" pitchFamily="34" charset="0"/>
              </a:rPr>
            </a:br>
            <a:r>
              <a:rPr lang="en-GB" sz="4000" dirty="0" smtClean="0">
                <a:solidFill>
                  <a:srgbClr val="006699"/>
                </a:solidFill>
                <a:latin typeface="Calibri" panose="020F0502020204030204" pitchFamily="34" charset="0"/>
                <a:cs typeface="Calibri" panose="020F0502020204030204" pitchFamily="34" charset="0"/>
              </a:rPr>
              <a:t>focus </a:t>
            </a:r>
            <a:r>
              <a:rPr lang="en-GB" sz="4000" dirty="0">
                <a:solidFill>
                  <a:srgbClr val="006699"/>
                </a:solidFill>
                <a:latin typeface="Calibri" panose="020F0502020204030204" pitchFamily="34" charset="0"/>
                <a:cs typeface="Calibri" panose="020F0502020204030204" pitchFamily="34" charset="0"/>
              </a:rPr>
              <a:t>a</a:t>
            </a:r>
            <a:r>
              <a:rPr lang="en-GB" sz="4000" dirty="0" smtClean="0">
                <a:solidFill>
                  <a:srgbClr val="006699"/>
                </a:solidFill>
                <a:latin typeface="Calibri" panose="020F0502020204030204" pitchFamily="34" charset="0"/>
                <a:cs typeface="Calibri" panose="020F0502020204030204" pitchFamily="34" charset="0"/>
              </a:rPr>
              <a:t>reas </a:t>
            </a:r>
            <a:endParaRPr lang="en-GB" sz="4000" dirty="0">
              <a:solidFill>
                <a:srgbClr val="006699"/>
              </a:solidFill>
              <a:latin typeface="Calibri" panose="020F0502020204030204" pitchFamily="34" charset="0"/>
              <a:cs typeface="Calibri" panose="020F0502020204030204" pitchFamily="34" charset="0"/>
            </a:endParaRPr>
          </a:p>
        </p:txBody>
      </p:sp>
      <p:sp>
        <p:nvSpPr>
          <p:cNvPr id="13" name="Content Placeholder 2"/>
          <p:cNvSpPr txBox="1">
            <a:spLocks/>
          </p:cNvSpPr>
          <p:nvPr/>
        </p:nvSpPr>
        <p:spPr bwMode="auto">
          <a:xfrm>
            <a:off x="2483768" y="1556792"/>
            <a:ext cx="6120680"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ea typeface="+mn-ea"/>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285750" indent="-285750">
              <a:spcBef>
                <a:spcPts val="0"/>
              </a:spcBef>
              <a:spcAft>
                <a:spcPts val="600"/>
              </a:spcAft>
              <a:buFont typeface="Arial" panose="020B0604020202020204" pitchFamily="34" charset="0"/>
              <a:buChar char="•"/>
            </a:pPr>
            <a:r>
              <a:rPr lang="en-GB" sz="2000" i="1" dirty="0">
                <a:solidFill>
                  <a:schemeClr val="bg2"/>
                </a:solidFill>
                <a:latin typeface="Calibri" panose="020F0502020204030204" pitchFamily="34" charset="0"/>
              </a:rPr>
              <a:t>Bioscience and </a:t>
            </a:r>
            <a:r>
              <a:rPr lang="en-GB" sz="2000" i="1" dirty="0" err="1">
                <a:solidFill>
                  <a:schemeClr val="bg2"/>
                </a:solidFill>
                <a:latin typeface="Calibri" panose="020F0502020204030204" pitchFamily="34" charset="0"/>
              </a:rPr>
              <a:t>Bioeconomy</a:t>
            </a:r>
            <a:endParaRPr lang="en-GB" sz="2000" i="1" dirty="0">
              <a:solidFill>
                <a:schemeClr val="bg2"/>
              </a:solidFill>
              <a:latin typeface="Calibri" panose="020F0502020204030204" pitchFamily="34" charset="0"/>
            </a:endParaRPr>
          </a:p>
          <a:p>
            <a:pPr marL="285750" indent="-285750">
              <a:spcBef>
                <a:spcPts val="0"/>
              </a:spcBef>
              <a:spcAft>
                <a:spcPts val="600"/>
              </a:spcAft>
              <a:buFont typeface="Arial" panose="020B0604020202020204" pitchFamily="34" charset="0"/>
              <a:buChar char="•"/>
            </a:pPr>
            <a:r>
              <a:rPr lang="en-GB" sz="2000" b="1" dirty="0">
                <a:latin typeface="Calibri" panose="020F0502020204030204" pitchFamily="34" charset="0"/>
              </a:rPr>
              <a:t>Leading edge healthcare and medical technology</a:t>
            </a:r>
          </a:p>
          <a:p>
            <a:pPr marL="285750" indent="-285750">
              <a:spcBef>
                <a:spcPts val="0"/>
              </a:spcBef>
              <a:spcAft>
                <a:spcPts val="600"/>
              </a:spcAft>
              <a:buFont typeface="Arial" panose="020B0604020202020204" pitchFamily="34" charset="0"/>
              <a:buChar char="•"/>
            </a:pPr>
            <a:r>
              <a:rPr lang="en-GB" sz="2000" b="1" dirty="0">
                <a:latin typeface="Calibri" panose="020F0502020204030204" pitchFamily="34" charset="0"/>
              </a:rPr>
              <a:t>Manufacturing processes and materials </a:t>
            </a:r>
          </a:p>
          <a:p>
            <a:pPr marL="285750" indent="-285750">
              <a:spcBef>
                <a:spcPts val="0"/>
              </a:spcBef>
              <a:spcAft>
                <a:spcPts val="600"/>
              </a:spcAft>
              <a:buFont typeface="Arial" panose="020B0604020202020204" pitchFamily="34" charset="0"/>
              <a:buChar char="•"/>
            </a:pPr>
            <a:r>
              <a:rPr lang="en-GB" sz="2000" b="1" dirty="0">
                <a:latin typeface="Calibri" panose="020F0502020204030204" pitchFamily="34" charset="0"/>
              </a:rPr>
              <a:t>New energy technologies (</a:t>
            </a:r>
            <a:r>
              <a:rPr lang="en-GB" sz="2000" b="1" dirty="0" err="1">
                <a:latin typeface="Calibri" panose="020F0502020204030204" pitchFamily="34" charset="0"/>
              </a:rPr>
              <a:t>inc</a:t>
            </a:r>
            <a:r>
              <a:rPr lang="en-GB" sz="2000" b="1" dirty="0">
                <a:latin typeface="Calibri" panose="020F0502020204030204" pitchFamily="34" charset="0"/>
              </a:rPr>
              <a:t> battery storage)</a:t>
            </a:r>
          </a:p>
          <a:p>
            <a:pPr marL="285750" indent="-285750">
              <a:spcBef>
                <a:spcPts val="0"/>
              </a:spcBef>
              <a:spcAft>
                <a:spcPts val="600"/>
              </a:spcAft>
              <a:buFont typeface="Arial" panose="020B0604020202020204" pitchFamily="34" charset="0"/>
              <a:buChar char="•"/>
            </a:pPr>
            <a:r>
              <a:rPr lang="en-GB" sz="2000" i="1" dirty="0">
                <a:solidFill>
                  <a:schemeClr val="bg2"/>
                </a:solidFill>
                <a:latin typeface="Calibri" panose="020F0502020204030204" pitchFamily="34" charset="0"/>
              </a:rPr>
              <a:t>Quantum technologies</a:t>
            </a:r>
          </a:p>
          <a:p>
            <a:pPr marL="285750" indent="-285750">
              <a:spcBef>
                <a:spcPts val="0"/>
              </a:spcBef>
              <a:spcAft>
                <a:spcPts val="600"/>
              </a:spcAft>
              <a:buFont typeface="Arial" panose="020B0604020202020204" pitchFamily="34" charset="0"/>
              <a:buChar char="•"/>
            </a:pPr>
            <a:r>
              <a:rPr lang="en-GB" sz="2000" i="1" dirty="0">
                <a:solidFill>
                  <a:schemeClr val="bg2"/>
                </a:solidFill>
                <a:latin typeface="Calibri" panose="020F0502020204030204" pitchFamily="34" charset="0"/>
              </a:rPr>
              <a:t>Robotics and AI </a:t>
            </a:r>
          </a:p>
          <a:p>
            <a:pPr marL="285750" indent="-285750">
              <a:spcBef>
                <a:spcPts val="0"/>
              </a:spcBef>
              <a:spcAft>
                <a:spcPts val="600"/>
              </a:spcAft>
              <a:buFont typeface="Arial" panose="020B0604020202020204" pitchFamily="34" charset="0"/>
              <a:buChar char="•"/>
            </a:pPr>
            <a:r>
              <a:rPr lang="en-GB" sz="2000" b="1" u="sng" dirty="0">
                <a:latin typeface="Calibri" panose="020F0502020204030204" pitchFamily="34" charset="0"/>
              </a:rPr>
              <a:t>Satellite and </a:t>
            </a:r>
            <a:r>
              <a:rPr lang="en-GB" sz="2000" b="1" u="sng" dirty="0" smtClean="0">
                <a:latin typeface="Calibri" panose="020F0502020204030204" pitchFamily="34" charset="0"/>
              </a:rPr>
              <a:t>Space </a:t>
            </a:r>
            <a:r>
              <a:rPr lang="en-GB" sz="2000" b="1" u="sng" dirty="0">
                <a:latin typeface="Calibri" panose="020F0502020204030204" pitchFamily="34" charset="0"/>
              </a:rPr>
              <a:t>T</a:t>
            </a:r>
            <a:r>
              <a:rPr lang="en-GB" sz="2000" b="1" u="sng" dirty="0" smtClean="0">
                <a:latin typeface="Calibri" panose="020F0502020204030204" pitchFamily="34" charset="0"/>
              </a:rPr>
              <a:t>echnology</a:t>
            </a:r>
            <a:endParaRPr lang="en-GB" sz="2000" b="1" u="sng" dirty="0">
              <a:latin typeface="Calibri" panose="020F0502020204030204" pitchFamily="34" charset="0"/>
            </a:endParaRPr>
          </a:p>
          <a:p>
            <a:pPr marL="285750" indent="-285750">
              <a:spcBef>
                <a:spcPts val="0"/>
              </a:spcBef>
              <a:spcAft>
                <a:spcPts val="600"/>
              </a:spcAft>
              <a:buFont typeface="Arial" panose="020B0604020202020204" pitchFamily="34" charset="0"/>
              <a:buChar char="•"/>
            </a:pPr>
            <a:r>
              <a:rPr lang="en-GB" sz="2000" b="1" dirty="0">
                <a:latin typeface="Calibri" panose="020F0502020204030204" pitchFamily="34" charset="0"/>
              </a:rPr>
              <a:t>Transformative digital  technologies</a:t>
            </a:r>
          </a:p>
          <a:p>
            <a:pPr marL="285750" indent="-285750">
              <a:spcBef>
                <a:spcPts val="0"/>
              </a:spcBef>
              <a:spcAft>
                <a:spcPts val="600"/>
              </a:spcAft>
              <a:buFont typeface="Arial" panose="020B0604020202020204" pitchFamily="34" charset="0"/>
              <a:buChar char="•"/>
            </a:pPr>
            <a:r>
              <a:rPr lang="en-GB" sz="2000" i="1" dirty="0">
                <a:solidFill>
                  <a:schemeClr val="bg2"/>
                </a:solidFill>
                <a:latin typeface="Calibri" panose="020F0502020204030204" pitchFamily="34" charset="0"/>
              </a:rPr>
              <a:t>Integrated and sustainable cities </a:t>
            </a:r>
          </a:p>
          <a:p>
            <a:pPr marL="285750" indent="-285750">
              <a:spcBef>
                <a:spcPts val="0"/>
              </a:spcBef>
              <a:spcAft>
                <a:spcPts val="600"/>
              </a:spcAft>
              <a:buFont typeface="Arial" panose="020B0604020202020204" pitchFamily="34" charset="0"/>
              <a:buChar char="•"/>
            </a:pPr>
            <a:r>
              <a:rPr lang="en-GB" sz="2000" i="1" dirty="0">
                <a:solidFill>
                  <a:schemeClr val="bg2"/>
                </a:solidFill>
                <a:latin typeface="Calibri" panose="020F0502020204030204" pitchFamily="34" charset="0"/>
              </a:rPr>
              <a:t>Technology for Creative Industries</a:t>
            </a:r>
          </a:p>
          <a:p>
            <a:pPr marL="285750" indent="-285750">
              <a:spcBef>
                <a:spcPts val="0"/>
              </a:spcBef>
              <a:spcAft>
                <a:spcPts val="600"/>
              </a:spcAft>
              <a:buFont typeface="Arial" panose="020B0604020202020204" pitchFamily="34" charset="0"/>
              <a:buChar char="•"/>
            </a:pPr>
            <a:r>
              <a:rPr lang="en-GB" sz="2000" b="1" u="sng" dirty="0">
                <a:latin typeface="Calibri" panose="020F0502020204030204" pitchFamily="34" charset="0"/>
              </a:rPr>
              <a:t>Cross Cutting  </a:t>
            </a:r>
          </a:p>
        </p:txBody>
      </p:sp>
      <p:grpSp>
        <p:nvGrpSpPr>
          <p:cNvPr id="9" name="Group 8"/>
          <p:cNvGrpSpPr/>
          <p:nvPr/>
        </p:nvGrpSpPr>
        <p:grpSpPr>
          <a:xfrm>
            <a:off x="539552" y="1446399"/>
            <a:ext cx="1584176" cy="4574889"/>
            <a:chOff x="309494" y="924672"/>
            <a:chExt cx="1980000" cy="5717976"/>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0934" y="924672"/>
              <a:ext cx="1978560" cy="131904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9494" y="2388388"/>
              <a:ext cx="1980000" cy="1316334"/>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309494" y="3857196"/>
              <a:ext cx="1980000" cy="1316489"/>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09494" y="5342321"/>
              <a:ext cx="1980000" cy="1300327"/>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097702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1691680" y="1340768"/>
            <a:ext cx="5904656" cy="3996444"/>
          </a:xfrm>
          <a:prstGeom prst="rect">
            <a:avLst/>
          </a:prstGeom>
          <a:solidFill>
            <a:srgbClr val="002060">
              <a:alpha val="18000"/>
            </a:srgbClr>
          </a:solidFill>
          <a:ln>
            <a:noFill/>
          </a:ln>
          <a:extLst>
            <a:ext uri="{FAA26D3D-D897-4be2-8F04-BA451C77F1D7}">
              <ma14:placeholderFlag xmlns="" xmlns:ma14="http://schemas.microsoft.com/office/mac/drawingml/2011/main" val="1"/>
            </a:ext>
          </a:extLst>
        </p:spPr>
      </p:pic>
      <p:sp>
        <p:nvSpPr>
          <p:cNvPr id="3" name="Rectangle 2"/>
          <p:cNvSpPr/>
          <p:nvPr/>
        </p:nvSpPr>
        <p:spPr>
          <a:xfrm>
            <a:off x="2195736" y="283295"/>
            <a:ext cx="4572000" cy="769441"/>
          </a:xfrm>
          <a:prstGeom prst="rect">
            <a:avLst/>
          </a:prstGeom>
        </p:spPr>
        <p:txBody>
          <a:bodyPr>
            <a:spAutoFit/>
          </a:bodyPr>
          <a:lstStyle/>
          <a:p>
            <a:pPr algn="ctr"/>
            <a:r>
              <a:rPr lang="en-GB" sz="4400" b="1" kern="0" dirty="0" smtClean="0">
                <a:solidFill>
                  <a:srgbClr val="006699"/>
                </a:solidFill>
                <a:latin typeface="Calibri" panose="020F0502020204030204" pitchFamily="34" charset="0"/>
                <a:cs typeface="Calibri" panose="020F0502020204030204" pitchFamily="34" charset="0"/>
              </a:rPr>
              <a:t>Brexit</a:t>
            </a:r>
            <a:endParaRPr lang="en-GB" dirty="0"/>
          </a:p>
        </p:txBody>
      </p:sp>
    </p:spTree>
    <p:extLst>
      <p:ext uri="{BB962C8B-B14F-4D97-AF65-F5344CB8AC3E}">
        <p14:creationId xmlns:p14="http://schemas.microsoft.com/office/powerpoint/2010/main" val="39059964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720080"/>
          </a:xfrm>
        </p:spPr>
        <p:txBody>
          <a:bodyPr>
            <a:noAutofit/>
          </a:bodyPr>
          <a:lstStyle/>
          <a:p>
            <a:r>
              <a:rPr lang="en-GB" dirty="0">
                <a:solidFill>
                  <a:srgbClr val="006699"/>
                </a:solidFill>
                <a:latin typeface="Calibri" panose="020F0502020204030204" pitchFamily="34" charset="0"/>
                <a:cs typeface="Calibri" panose="020F0502020204030204" pitchFamily="34" charset="0"/>
              </a:rPr>
              <a:t>Areas of potential </a:t>
            </a:r>
            <a:r>
              <a:rPr lang="en-GB" dirty="0" smtClean="0">
                <a:solidFill>
                  <a:srgbClr val="006699"/>
                </a:solidFill>
                <a:latin typeface="Calibri" panose="020F0502020204030204" pitchFamily="34" charset="0"/>
                <a:cs typeface="Calibri" panose="020F0502020204030204" pitchFamily="34" charset="0"/>
              </a:rPr>
              <a:t>impact</a:t>
            </a:r>
            <a:endParaRPr lang="en-GB" dirty="0">
              <a:solidFill>
                <a:srgbClr val="006699"/>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491880" y="3068960"/>
            <a:ext cx="5652120" cy="3096344"/>
          </a:xfrm>
        </p:spPr>
        <p:txBody>
          <a:bodyPr/>
          <a:lstStyle/>
          <a:p>
            <a:pPr>
              <a:spcBef>
                <a:spcPts val="0"/>
              </a:spcBef>
              <a:spcAft>
                <a:spcPts val="600"/>
              </a:spcAft>
            </a:pPr>
            <a:r>
              <a:rPr lang="en-GB" dirty="0">
                <a:latin typeface="Calibri" panose="020F0502020204030204" pitchFamily="34" charset="0"/>
                <a:cs typeface="Calibri" panose="020F0502020204030204" pitchFamily="34" charset="0"/>
              </a:rPr>
              <a:t>Foreign exchange rate </a:t>
            </a:r>
            <a:r>
              <a:rPr lang="en-GB" dirty="0" smtClean="0">
                <a:latin typeface="Calibri" panose="020F0502020204030204" pitchFamily="34" charset="0"/>
                <a:cs typeface="Calibri" panose="020F0502020204030204" pitchFamily="34" charset="0"/>
              </a:rPr>
              <a:t>fluctuations:</a:t>
            </a:r>
          </a:p>
          <a:p>
            <a:pPr lvl="1">
              <a:spcBef>
                <a:spcPts val="0"/>
              </a:spcBef>
              <a:spcAft>
                <a:spcPts val="600"/>
              </a:spcAft>
              <a:buFont typeface="Arial" panose="020B0604020202020204" pitchFamily="34" charset="0"/>
              <a:buChar char="•"/>
            </a:pPr>
            <a:r>
              <a:rPr lang="en-GB" sz="2400" kern="1200" dirty="0">
                <a:solidFill>
                  <a:srgbClr val="006699"/>
                </a:solidFill>
                <a:latin typeface="Calibri" panose="020F0502020204030204" pitchFamily="34" charset="0"/>
                <a:ea typeface="ヒラギノ角ゴ Pro W3"/>
                <a:cs typeface="Calibri" panose="020F0502020204030204" pitchFamily="34" charset="0"/>
              </a:rPr>
              <a:t>International subscriptions variation covered by </a:t>
            </a:r>
            <a:r>
              <a:rPr lang="en-GB" sz="2400" kern="1200" dirty="0" smtClean="0">
                <a:solidFill>
                  <a:srgbClr val="006699"/>
                </a:solidFill>
                <a:latin typeface="Calibri" panose="020F0502020204030204" pitchFamily="34" charset="0"/>
                <a:ea typeface="ヒラギノ角ゴ Pro W3"/>
                <a:cs typeface="Calibri" panose="020F0502020204030204" pitchFamily="34" charset="0"/>
              </a:rPr>
              <a:t>BEIS – but not the extra cost of travel and procurement.</a:t>
            </a:r>
            <a:endParaRPr lang="en-GB" sz="2400" kern="1200" dirty="0">
              <a:solidFill>
                <a:srgbClr val="006699"/>
              </a:solidFill>
              <a:latin typeface="Calibri" panose="020F0502020204030204" pitchFamily="34" charset="0"/>
              <a:ea typeface="ヒラギノ角ゴ Pro W3"/>
              <a:cs typeface="Calibri" panose="020F0502020204030204" pitchFamily="34" charset="0"/>
            </a:endParaRPr>
          </a:p>
          <a:p>
            <a:pPr>
              <a:spcBef>
                <a:spcPts val="0"/>
              </a:spcBef>
              <a:spcAft>
                <a:spcPts val="600"/>
              </a:spcAft>
            </a:pPr>
            <a:r>
              <a:rPr lang="en-GB" dirty="0" smtClean="0">
                <a:latin typeface="Calibri" panose="020F0502020204030204" pitchFamily="34" charset="0"/>
                <a:cs typeface="Calibri" panose="020F0502020204030204" pitchFamily="34" charset="0"/>
              </a:rPr>
              <a:t>Loss </a:t>
            </a:r>
            <a:r>
              <a:rPr lang="en-GB" dirty="0">
                <a:latin typeface="Calibri" panose="020F0502020204030204" pitchFamily="34" charset="0"/>
                <a:cs typeface="Calibri" panose="020F0502020204030204" pitchFamily="34" charset="0"/>
              </a:rPr>
              <a:t>of EU funding for university </a:t>
            </a:r>
            <a:r>
              <a:rPr lang="en-GB" dirty="0" smtClean="0">
                <a:latin typeface="Calibri" panose="020F0502020204030204" pitchFamily="34" charset="0"/>
                <a:cs typeface="Calibri" panose="020F0502020204030204" pitchFamily="34" charset="0"/>
              </a:rPr>
              <a:t>groups</a:t>
            </a:r>
          </a:p>
          <a:p>
            <a:pPr lvl="1">
              <a:spcBef>
                <a:spcPts val="0"/>
              </a:spcBef>
              <a:spcAft>
                <a:spcPts val="600"/>
              </a:spcAft>
              <a:buFont typeface="Arial" panose="020B0604020202020204" pitchFamily="34" charset="0"/>
              <a:buChar char="•"/>
            </a:pPr>
            <a:r>
              <a:rPr lang="en-GB" sz="2400" kern="1200" dirty="0">
                <a:solidFill>
                  <a:srgbClr val="006699"/>
                </a:solidFill>
                <a:latin typeface="Calibri" panose="020F0502020204030204" pitchFamily="34" charset="0"/>
                <a:ea typeface="ヒラギノ角ゴ Pro W3"/>
                <a:cs typeface="Calibri" panose="020F0502020204030204" pitchFamily="34" charset="0"/>
              </a:rPr>
              <a:t>Seven years of flat cash and loss of </a:t>
            </a:r>
            <a:r>
              <a:rPr lang="en-GB" sz="2400" kern="1200" dirty="0" smtClean="0">
                <a:solidFill>
                  <a:srgbClr val="006699"/>
                </a:solidFill>
                <a:latin typeface="Calibri" panose="020F0502020204030204" pitchFamily="34" charset="0"/>
                <a:ea typeface="ヒラギノ角ゴ Pro W3"/>
                <a:cs typeface="Calibri" panose="020F0502020204030204" pitchFamily="34" charset="0"/>
              </a:rPr>
              <a:t>EU funding  = </a:t>
            </a:r>
            <a:r>
              <a:rPr lang="en-GB" sz="2400" kern="1200" dirty="0">
                <a:solidFill>
                  <a:srgbClr val="006699"/>
                </a:solidFill>
                <a:latin typeface="Calibri" panose="020F0502020204030204" pitchFamily="34" charset="0"/>
                <a:ea typeface="ヒラギノ角ゴ Pro W3"/>
                <a:cs typeface="Calibri" panose="020F0502020204030204" pitchFamily="34" charset="0"/>
              </a:rPr>
              <a:t>real trouble for some</a:t>
            </a:r>
          </a:p>
          <a:p>
            <a:pPr marL="457200" lvl="1" indent="0">
              <a:spcBef>
                <a:spcPts val="0"/>
              </a:spcBef>
              <a:spcAft>
                <a:spcPts val="600"/>
              </a:spcAft>
              <a:buNone/>
            </a:pPr>
            <a:endParaRPr lang="en-GB" sz="2400" dirty="0">
              <a:latin typeface="Calibri" panose="020F0502020204030204" pitchFamily="34" charset="0"/>
              <a:cs typeface="Calibri" panose="020F0502020204030204" pitchFamily="34" charset="0"/>
            </a:endParaRPr>
          </a:p>
          <a:p>
            <a:pPr lvl="1">
              <a:spcBef>
                <a:spcPts val="0"/>
              </a:spcBef>
              <a:spcAft>
                <a:spcPts val="600"/>
              </a:spcAft>
            </a:pPr>
            <a:endParaRPr lang="en-GB" sz="24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6355" y="3212976"/>
            <a:ext cx="2808312" cy="2224746"/>
          </a:xfrm>
          <a:prstGeom prst="rect">
            <a:avLst/>
          </a:prstGeom>
          <a:ln>
            <a:noFill/>
          </a:ln>
          <a:effectLst>
            <a:outerShdw blurRad="292100" dist="139700" dir="2700000" algn="tl" rotWithShape="0">
              <a:srgbClr val="333333">
                <a:alpha val="65000"/>
              </a:srgbClr>
            </a:outerShdw>
          </a:effectLst>
        </p:spPr>
      </p:pic>
      <p:sp>
        <p:nvSpPr>
          <p:cNvPr id="5" name="Content Placeholder 2"/>
          <p:cNvSpPr txBox="1">
            <a:spLocks/>
          </p:cNvSpPr>
          <p:nvPr/>
        </p:nvSpPr>
        <p:spPr bwMode="auto">
          <a:xfrm>
            <a:off x="373088" y="1124744"/>
            <a:ext cx="5927104"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ea typeface="+mn-ea"/>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533400">
              <a:spcBef>
                <a:spcPts val="0"/>
              </a:spcBef>
              <a:spcAft>
                <a:spcPts val="600"/>
              </a:spcAft>
              <a:buFont typeface="Arial" panose="020B0604020202020204" pitchFamily="34" charset="0"/>
              <a:buChar char="•"/>
            </a:pPr>
            <a:r>
              <a:rPr lang="en-GB" sz="2400" kern="0" dirty="0" smtClean="0">
                <a:solidFill>
                  <a:srgbClr val="000000"/>
                </a:solidFill>
                <a:latin typeface="Calibri" panose="020F0502020204030204" pitchFamily="34" charset="0"/>
                <a:cs typeface="Calibri" panose="020F0502020204030204" pitchFamily="34" charset="0"/>
              </a:rPr>
              <a:t>10</a:t>
            </a:r>
            <a:r>
              <a:rPr lang="en-GB" sz="2400" kern="0" dirty="0">
                <a:solidFill>
                  <a:srgbClr val="000000"/>
                </a:solidFill>
                <a:latin typeface="Calibri" panose="020F0502020204030204" pitchFamily="34" charset="0"/>
                <a:cs typeface="Calibri" panose="020F0502020204030204" pitchFamily="34" charset="0"/>
              </a:rPr>
              <a:t>% of </a:t>
            </a:r>
            <a:r>
              <a:rPr lang="en-GB" sz="2400" kern="0" dirty="0" smtClean="0">
                <a:solidFill>
                  <a:srgbClr val="000000"/>
                </a:solidFill>
                <a:latin typeface="Calibri" panose="020F0502020204030204" pitchFamily="34" charset="0"/>
                <a:cs typeface="Calibri" panose="020F0502020204030204" pitchFamily="34" charset="0"/>
              </a:rPr>
              <a:t>STFC staff </a:t>
            </a:r>
            <a:r>
              <a:rPr lang="en-GB" sz="2400" kern="0" dirty="0">
                <a:solidFill>
                  <a:srgbClr val="000000"/>
                </a:solidFill>
                <a:latin typeface="Calibri" panose="020F0502020204030204" pitchFamily="34" charset="0"/>
                <a:cs typeface="Calibri" panose="020F0502020204030204" pitchFamily="34" charset="0"/>
              </a:rPr>
              <a:t>are non-UK EU or EEA nationals</a:t>
            </a:r>
          </a:p>
          <a:p>
            <a:pPr marL="933450" lvl="1">
              <a:spcBef>
                <a:spcPts val="0"/>
              </a:spcBef>
              <a:spcAft>
                <a:spcPts val="600"/>
              </a:spcAft>
              <a:buFont typeface="Arial" panose="020B0604020202020204" pitchFamily="34" charset="0"/>
              <a:buChar char="•"/>
            </a:pPr>
            <a:r>
              <a:rPr lang="en-GB" sz="2400" dirty="0">
                <a:solidFill>
                  <a:srgbClr val="006699"/>
                </a:solidFill>
                <a:latin typeface="Calibri" panose="020F0502020204030204" pitchFamily="34" charset="0"/>
                <a:ea typeface="ヒラギノ角ゴ Pro W3"/>
                <a:cs typeface="Calibri" panose="020F0502020204030204" pitchFamily="34" charset="0"/>
              </a:rPr>
              <a:t>80% of our EU staff are in SET roles </a:t>
            </a:r>
          </a:p>
          <a:p>
            <a:pPr marL="533400">
              <a:spcBef>
                <a:spcPts val="0"/>
              </a:spcBef>
              <a:spcAft>
                <a:spcPts val="1200"/>
              </a:spcAft>
              <a:buFont typeface="Arial" panose="020B0604020202020204" pitchFamily="34" charset="0"/>
              <a:buChar char="•"/>
            </a:pPr>
            <a:r>
              <a:rPr lang="en-GB" sz="2400" kern="0" dirty="0">
                <a:solidFill>
                  <a:srgbClr val="000000"/>
                </a:solidFill>
                <a:latin typeface="Calibri" panose="020F0502020204030204" pitchFamily="34" charset="0"/>
                <a:cs typeface="Calibri" panose="020F0502020204030204" pitchFamily="34" charset="0"/>
              </a:rPr>
              <a:t>Large facility usage by non-UK EU academics</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28184" y="1185714"/>
            <a:ext cx="2571750" cy="16889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51320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 y="116632"/>
            <a:ext cx="9144000" cy="792088"/>
          </a:xfrm>
        </p:spPr>
        <p:txBody>
          <a:bodyPr/>
          <a:lstStyle/>
          <a:p>
            <a:r>
              <a:rPr lang="en-GB" dirty="0">
                <a:solidFill>
                  <a:srgbClr val="006699"/>
                </a:solidFill>
                <a:latin typeface="Calibri" panose="020F0502020204030204" pitchFamily="34" charset="0"/>
                <a:cs typeface="Calibri" panose="020F0502020204030204" pitchFamily="34" charset="0"/>
              </a:rPr>
              <a:t>What </a:t>
            </a:r>
            <a:r>
              <a:rPr lang="en-GB" dirty="0" smtClean="0">
                <a:solidFill>
                  <a:srgbClr val="006699"/>
                </a:solidFill>
                <a:latin typeface="Calibri" panose="020F0502020204030204" pitchFamily="34" charset="0"/>
                <a:cs typeface="Calibri" panose="020F0502020204030204" pitchFamily="34" charset="0"/>
              </a:rPr>
              <a:t>next</a:t>
            </a:r>
            <a:r>
              <a:rPr lang="en-GB" dirty="0">
                <a:solidFill>
                  <a:srgbClr val="006699"/>
                </a:solidFill>
                <a:latin typeface="Calibri" panose="020F0502020204030204" pitchFamily="34" charset="0"/>
                <a:cs typeface="Calibri" panose="020F0502020204030204" pitchFamily="34" charset="0"/>
              </a:rPr>
              <a:t>?</a:t>
            </a:r>
          </a:p>
        </p:txBody>
      </p:sp>
      <p:sp>
        <p:nvSpPr>
          <p:cNvPr id="3" name="Content Placeholder 2"/>
          <p:cNvSpPr>
            <a:spLocks noGrp="1"/>
          </p:cNvSpPr>
          <p:nvPr>
            <p:ph idx="1"/>
          </p:nvPr>
        </p:nvSpPr>
        <p:spPr>
          <a:xfrm>
            <a:off x="4139952" y="908720"/>
            <a:ext cx="5004048" cy="1946191"/>
          </a:xfrm>
        </p:spPr>
        <p:txBody>
          <a:bodyPr/>
          <a:lstStyle/>
          <a:p>
            <a:pPr>
              <a:spcBef>
                <a:spcPts val="0"/>
              </a:spcBef>
              <a:spcAft>
                <a:spcPts val="1200"/>
              </a:spcAft>
            </a:pPr>
            <a:r>
              <a:rPr lang="en-GB" dirty="0" smtClean="0">
                <a:latin typeface="Calibri" panose="020F0502020204030204" pitchFamily="34" charset="0"/>
                <a:cs typeface="Calibri" panose="020F0502020204030204" pitchFamily="34" charset="0"/>
              </a:rPr>
              <a:t>Brexit White Paper has been published</a:t>
            </a:r>
            <a:endParaRPr lang="en-GB" dirty="0">
              <a:latin typeface="Calibri" panose="020F0502020204030204" pitchFamily="34" charset="0"/>
              <a:cs typeface="Calibri" panose="020F0502020204030204" pitchFamily="34" charset="0"/>
            </a:endParaRPr>
          </a:p>
          <a:p>
            <a:pPr lvl="1">
              <a:spcBef>
                <a:spcPts val="0"/>
              </a:spcBef>
              <a:spcAft>
                <a:spcPts val="600"/>
              </a:spcAft>
              <a:buFont typeface="Arial" panose="020B0604020202020204" pitchFamily="34" charset="0"/>
              <a:buChar char="•"/>
            </a:pPr>
            <a:r>
              <a:rPr lang="en-GB" sz="2400" kern="1200" dirty="0" smtClean="0">
                <a:solidFill>
                  <a:srgbClr val="006699"/>
                </a:solidFill>
                <a:latin typeface="Calibri" panose="020F0502020204030204" pitchFamily="34" charset="0"/>
                <a:ea typeface="ヒラギノ角ゴ Pro W3"/>
                <a:cs typeface="Calibri" panose="020F0502020204030204" pitchFamily="34" charset="0"/>
              </a:rPr>
              <a:t>Need </a:t>
            </a:r>
            <a:r>
              <a:rPr lang="en-GB" sz="2400" kern="1200" dirty="0">
                <a:solidFill>
                  <a:srgbClr val="006699"/>
                </a:solidFill>
                <a:latin typeface="Calibri" panose="020F0502020204030204" pitchFamily="34" charset="0"/>
                <a:ea typeface="ヒラギノ角ゴ Pro W3"/>
                <a:cs typeface="Calibri" panose="020F0502020204030204" pitchFamily="34" charset="0"/>
              </a:rPr>
              <a:t>to engage </a:t>
            </a:r>
            <a:endParaRPr lang="en-GB" sz="2400" kern="1200" dirty="0" smtClean="0">
              <a:solidFill>
                <a:srgbClr val="006699"/>
              </a:solidFill>
              <a:latin typeface="Calibri" panose="020F0502020204030204" pitchFamily="34" charset="0"/>
              <a:ea typeface="ヒラギノ角ゴ Pro W3"/>
              <a:cs typeface="Calibri" panose="020F0502020204030204" pitchFamily="34" charset="0"/>
            </a:endParaRPr>
          </a:p>
          <a:p>
            <a:pPr lvl="1">
              <a:spcBef>
                <a:spcPts val="0"/>
              </a:spcBef>
              <a:spcAft>
                <a:spcPts val="600"/>
              </a:spcAft>
              <a:buFont typeface="Arial" panose="020B0604020202020204" pitchFamily="34" charset="0"/>
              <a:buChar char="•"/>
            </a:pPr>
            <a:r>
              <a:rPr lang="en-GB" sz="2400" kern="1200" dirty="0" smtClean="0">
                <a:solidFill>
                  <a:srgbClr val="006699"/>
                </a:solidFill>
                <a:latin typeface="Calibri" panose="020F0502020204030204" pitchFamily="34" charset="0"/>
                <a:ea typeface="ヒラギノ角ゴ Pro W3"/>
                <a:cs typeface="Calibri" panose="020F0502020204030204" pitchFamily="34" charset="0"/>
              </a:rPr>
              <a:t>We </a:t>
            </a:r>
            <a:r>
              <a:rPr lang="en-GB" sz="2400" kern="1200" dirty="0">
                <a:solidFill>
                  <a:srgbClr val="006699"/>
                </a:solidFill>
                <a:latin typeface="Calibri" panose="020F0502020204030204" pitchFamily="34" charset="0"/>
                <a:ea typeface="ヒラギノ角ゴ Pro W3"/>
                <a:cs typeface="Calibri" panose="020F0502020204030204" pitchFamily="34" charset="0"/>
              </a:rPr>
              <a:t>can only influence the “how” if we’re listened to</a:t>
            </a:r>
          </a:p>
        </p:txBody>
      </p:sp>
      <p:sp>
        <p:nvSpPr>
          <p:cNvPr id="5" name="Content Placeholder 2"/>
          <p:cNvSpPr txBox="1">
            <a:spLocks/>
          </p:cNvSpPr>
          <p:nvPr/>
        </p:nvSpPr>
        <p:spPr bwMode="auto">
          <a:xfrm>
            <a:off x="481983" y="3140968"/>
            <a:ext cx="8694784"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ea typeface="+mn-ea"/>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spcBef>
                <a:spcPts val="0"/>
              </a:spcBef>
              <a:spcAft>
                <a:spcPts val="600"/>
              </a:spcAft>
            </a:pPr>
            <a:r>
              <a:rPr lang="en-GB" sz="2400" dirty="0" smtClean="0">
                <a:solidFill>
                  <a:srgbClr val="000000"/>
                </a:solidFill>
                <a:latin typeface="Calibri" panose="020F0502020204030204" pitchFamily="34" charset="0"/>
                <a:cs typeface="Calibri" panose="020F0502020204030204" pitchFamily="34" charset="0"/>
              </a:rPr>
              <a:t>Focus on </a:t>
            </a:r>
            <a:r>
              <a:rPr lang="en-GB" sz="2400" dirty="0">
                <a:solidFill>
                  <a:srgbClr val="000000"/>
                </a:solidFill>
                <a:latin typeface="Calibri" panose="020F0502020204030204" pitchFamily="34" charset="0"/>
                <a:cs typeface="Calibri" panose="020F0502020204030204" pitchFamily="34" charset="0"/>
              </a:rPr>
              <a:t>providing high quality data and analysis to </a:t>
            </a:r>
            <a:r>
              <a:rPr lang="en-GB" sz="2400" dirty="0" smtClean="0">
                <a:solidFill>
                  <a:srgbClr val="000000"/>
                </a:solidFill>
                <a:latin typeface="Calibri" panose="020F0502020204030204" pitchFamily="34" charset="0"/>
                <a:cs typeface="Calibri" panose="020F0502020204030204" pitchFamily="34" charset="0"/>
              </a:rPr>
              <a:t>Government</a:t>
            </a:r>
          </a:p>
          <a:p>
            <a:pPr lvl="1">
              <a:spcBef>
                <a:spcPts val="0"/>
              </a:spcBef>
              <a:spcAft>
                <a:spcPts val="600"/>
              </a:spcAft>
              <a:buFont typeface="Arial" panose="020B0604020202020204" pitchFamily="34" charset="0"/>
              <a:buChar char="•"/>
            </a:pPr>
            <a:r>
              <a:rPr lang="en-GB" sz="2400" dirty="0">
                <a:solidFill>
                  <a:srgbClr val="006699"/>
                </a:solidFill>
                <a:latin typeface="Calibri" panose="020F0502020204030204" pitchFamily="34" charset="0"/>
                <a:ea typeface="ヒラギノ角ゴ Pro W3"/>
                <a:cs typeface="Calibri" panose="020F0502020204030204" pitchFamily="34" charset="0"/>
              </a:rPr>
              <a:t>We want Ministers to understand the impact so they can plan to mitigate in advance, e.g. funding</a:t>
            </a:r>
          </a:p>
          <a:p>
            <a:pPr>
              <a:spcBef>
                <a:spcPts val="0"/>
              </a:spcBef>
              <a:spcAft>
                <a:spcPts val="600"/>
              </a:spcAft>
            </a:pPr>
            <a:r>
              <a:rPr lang="en-GB" sz="2400" kern="0" dirty="0" smtClean="0">
                <a:solidFill>
                  <a:srgbClr val="000000"/>
                </a:solidFill>
                <a:latin typeface="Calibri" panose="020F0502020204030204" pitchFamily="34" charset="0"/>
                <a:cs typeface="Calibri" panose="020F0502020204030204" pitchFamily="34" charset="0"/>
              </a:rPr>
              <a:t>There </a:t>
            </a:r>
            <a:r>
              <a:rPr lang="en-GB" sz="2400" kern="0" dirty="0">
                <a:solidFill>
                  <a:srgbClr val="000000"/>
                </a:solidFill>
                <a:latin typeface="Calibri" panose="020F0502020204030204" pitchFamily="34" charset="0"/>
                <a:cs typeface="Calibri" panose="020F0502020204030204" pitchFamily="34" charset="0"/>
              </a:rPr>
              <a:t>are opportunities from the Government’s desire for UK to remain a world-class research </a:t>
            </a:r>
            <a:r>
              <a:rPr lang="en-GB" sz="2400" kern="0" dirty="0" smtClean="0">
                <a:solidFill>
                  <a:srgbClr val="000000"/>
                </a:solidFill>
                <a:latin typeface="Calibri" panose="020F0502020204030204" pitchFamily="34" charset="0"/>
                <a:cs typeface="Calibri" panose="020F0502020204030204" pitchFamily="34" charset="0"/>
              </a:rPr>
              <a:t>nation</a:t>
            </a:r>
          </a:p>
          <a:p>
            <a:pPr lvl="1">
              <a:spcBef>
                <a:spcPts val="0"/>
              </a:spcBef>
              <a:spcAft>
                <a:spcPts val="600"/>
              </a:spcAft>
              <a:buFont typeface="Arial" panose="020B0604020202020204" pitchFamily="34" charset="0"/>
              <a:buChar char="•"/>
            </a:pPr>
            <a:r>
              <a:rPr lang="en-GB" sz="2400" dirty="0">
                <a:solidFill>
                  <a:srgbClr val="006699"/>
                </a:solidFill>
                <a:latin typeface="Calibri" panose="020F0502020204030204" pitchFamily="34" charset="0"/>
                <a:ea typeface="ヒラギノ角ゴ Pro W3"/>
                <a:cs typeface="Calibri" panose="020F0502020204030204" pitchFamily="34" charset="0"/>
              </a:rPr>
              <a:t>New funding? More support and engagement?</a:t>
            </a:r>
          </a:p>
        </p:txBody>
      </p:sp>
      <p:pic>
        <p:nvPicPr>
          <p:cNvPr id="2052" name="Picture 4" descr="Image result for article 50">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4167" y="1089368"/>
            <a:ext cx="2364744" cy="13315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55960" y="1279684"/>
            <a:ext cx="1305901" cy="18612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07193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35696" y="3861048"/>
            <a:ext cx="2039661" cy="2553084"/>
          </a:xfrm>
          <a:prstGeom prst="rect">
            <a:avLst/>
          </a:prstGeom>
          <a:ln w="38100" cap="sq">
            <a:noFill/>
            <a:prstDash val="solid"/>
            <a:miter lim="800000"/>
          </a:ln>
          <a:effectLst/>
        </p:spPr>
      </p:pic>
      <p:sp>
        <p:nvSpPr>
          <p:cNvPr id="2" name="Title 1"/>
          <p:cNvSpPr txBox="1">
            <a:spLocks/>
          </p:cNvSpPr>
          <p:nvPr/>
        </p:nvSpPr>
        <p:spPr bwMode="auto">
          <a:xfrm>
            <a:off x="34925" y="260648"/>
            <a:ext cx="5185147" cy="1656184"/>
          </a:xfrm>
          <a:prstGeom prst="rect">
            <a:avLst/>
          </a:prstGeom>
          <a:noFill/>
          <a:ln w="9525">
            <a:noFill/>
            <a:miter lim="800000"/>
            <a:headEnd/>
            <a:tailEnd/>
          </a:ln>
        </p:spPr>
        <p:txBody>
          <a:bodyPr anchor="ctr"/>
          <a:lstStyle/>
          <a:p>
            <a:pPr algn="ctr">
              <a:defRPr/>
            </a:pPr>
            <a:r>
              <a:rPr lang="en-GB" sz="4400" b="1" dirty="0">
                <a:solidFill>
                  <a:srgbClr val="006699"/>
                </a:solidFill>
                <a:latin typeface="Calibri" pitchFamily="34" charset="0"/>
                <a:cs typeface="Calibri" pitchFamily="34" charset="0"/>
              </a:rPr>
              <a:t>Brian Bowsher </a:t>
            </a:r>
          </a:p>
          <a:p>
            <a:pPr algn="ctr">
              <a:defRPr/>
            </a:pPr>
            <a:r>
              <a:rPr lang="en-GB" sz="2800" dirty="0">
                <a:solidFill>
                  <a:srgbClr val="000000">
                    <a:lumMod val="75000"/>
                    <a:lumOff val="25000"/>
                  </a:srgbClr>
                </a:solidFill>
                <a:latin typeface="Calibri" pitchFamily="34" charset="0"/>
                <a:cs typeface="Calibri" pitchFamily="34" charset="0"/>
              </a:rPr>
              <a:t>A brief history</a:t>
            </a:r>
          </a:p>
        </p:txBody>
      </p:sp>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14664" y="548680"/>
            <a:ext cx="2961240" cy="3888432"/>
          </a:xfrm>
          <a:prstGeom prst="rect">
            <a:avLst/>
          </a:prstGeom>
          <a:solidFill>
            <a:srgbClr val="FFFFFF">
              <a:shade val="85000"/>
            </a:srgbClr>
          </a:solidFill>
          <a:ln w="88900" cap="sq">
            <a:solidFill>
              <a:srgbClr val="FFFFFF"/>
            </a:solidFill>
            <a:miter lim="800000"/>
          </a:ln>
          <a:effectLst>
            <a:outerShdw blurRad="55000" dist="18000" dir="5400000" sx="102000" sy="102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6295" y="1700808"/>
            <a:ext cx="4417106" cy="2377581"/>
          </a:xfrm>
          <a:prstGeom prst="rect">
            <a:avLst/>
          </a:prstGeom>
          <a:effectLst>
            <a:outerShdw blurRad="50800" dist="38100" sx="1000" sy="1000" algn="l" rotWithShape="0">
              <a:prstClr val="black"/>
            </a:outerShdw>
          </a:effectLst>
        </p:spPr>
      </p:pic>
      <p:pic>
        <p:nvPicPr>
          <p:cNvPr id="7" name="Picture 6"/>
          <p:cNvPicPr>
            <a:picLocks noChangeAspect="1"/>
          </p:cNvPicPr>
          <p:nvPr/>
        </p:nvPicPr>
        <p:blipFill rotWithShape="1">
          <a:blip r:embed="rId6" cstate="email">
            <a:extLst>
              <a:ext uri="{28A0092B-C50C-407E-A947-70E740481C1C}">
                <a14:useLocalDpi xmlns:a14="http://schemas.microsoft.com/office/drawing/2010/main" val="0"/>
              </a:ext>
            </a:extLst>
          </a:blip>
          <a:srcRect t="5222" b="18901"/>
          <a:stretch/>
        </p:blipFill>
        <p:spPr>
          <a:xfrm>
            <a:off x="3635896" y="3068960"/>
            <a:ext cx="4427984" cy="2358008"/>
          </a:xfrm>
          <a:prstGeom prst="rect">
            <a:avLst/>
          </a:prstGeom>
          <a:effectLst/>
        </p:spPr>
      </p:pic>
      <p:sp>
        <p:nvSpPr>
          <p:cNvPr id="5" name="TextBox 4"/>
          <p:cNvSpPr txBox="1"/>
          <p:nvPr/>
        </p:nvSpPr>
        <p:spPr>
          <a:xfrm>
            <a:off x="4788024" y="5661248"/>
            <a:ext cx="3888432" cy="523220"/>
          </a:xfrm>
          <a:prstGeom prst="rect">
            <a:avLst/>
          </a:prstGeom>
          <a:noFill/>
        </p:spPr>
        <p:txBody>
          <a:bodyPr wrap="square" rtlCol="0">
            <a:spAutoFit/>
          </a:bodyPr>
          <a:lstStyle/>
          <a:p>
            <a:r>
              <a:rPr lang="en-GB" sz="2800" dirty="0" smtClean="0">
                <a:latin typeface="Calibri" panose="020F0502020204030204" pitchFamily="34" charset="0"/>
                <a:cs typeface="Calibri" panose="020F0502020204030204" pitchFamily="34" charset="0"/>
              </a:rPr>
              <a:t>And first impressions</a:t>
            </a:r>
            <a:endParaRPr lang="en-GB"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84367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nobel physics meda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25041" y="764704"/>
            <a:ext cx="4893918" cy="46805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9144000" cy="769441"/>
          </a:xfrm>
          <a:prstGeom prst="rect">
            <a:avLst/>
          </a:prstGeom>
          <a:noFill/>
        </p:spPr>
        <p:txBody>
          <a:bodyPr wrap="square" rtlCol="0">
            <a:spAutoFit/>
          </a:bodyPr>
          <a:lstStyle/>
          <a:p>
            <a:pPr algn="ctr"/>
            <a:r>
              <a:rPr lang="en-GB" sz="4400" b="1" dirty="0" smtClean="0">
                <a:solidFill>
                  <a:srgbClr val="006699"/>
                </a:solidFill>
                <a:latin typeface="Calibri" panose="020F0502020204030204" pitchFamily="34" charset="0"/>
                <a:ea typeface="+mj-ea"/>
                <a:cs typeface="Calibri" panose="020F0502020204030204" pitchFamily="34" charset="0"/>
              </a:rPr>
              <a:t>Programme Highlights</a:t>
            </a:r>
            <a:endParaRPr lang="en-GB" sz="4400" b="1" dirty="0">
              <a:solidFill>
                <a:srgbClr val="006699"/>
              </a:solidFill>
              <a:latin typeface="Calibri" panose="020F0502020204030204" pitchFamily="34" charset="0"/>
              <a:ea typeface="+mj-ea"/>
              <a:cs typeface="Calibri" panose="020F0502020204030204" pitchFamily="34" charset="0"/>
            </a:endParaRPr>
          </a:p>
        </p:txBody>
      </p:sp>
      <p:sp>
        <p:nvSpPr>
          <p:cNvPr id="2" name="TextBox 1"/>
          <p:cNvSpPr txBox="1"/>
          <p:nvPr/>
        </p:nvSpPr>
        <p:spPr>
          <a:xfrm>
            <a:off x="3203848" y="5445224"/>
            <a:ext cx="3096344" cy="369332"/>
          </a:xfrm>
          <a:prstGeom prst="rect">
            <a:avLst/>
          </a:prstGeom>
          <a:noFill/>
        </p:spPr>
        <p:txBody>
          <a:bodyPr wrap="square" rtlCol="0">
            <a:spAutoFit/>
          </a:bodyPr>
          <a:lstStyle/>
          <a:p>
            <a:r>
              <a:rPr lang="en-GB" dirty="0" smtClean="0"/>
              <a:t>Maybe …….</a:t>
            </a:r>
            <a:endParaRPr lang="en-GB" dirty="0"/>
          </a:p>
        </p:txBody>
      </p:sp>
    </p:spTree>
    <p:extLst>
      <p:ext uri="{BB962C8B-B14F-4D97-AF65-F5344CB8AC3E}">
        <p14:creationId xmlns:p14="http://schemas.microsoft.com/office/powerpoint/2010/main" val="1790782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0" y="21629"/>
            <a:ext cx="9144000" cy="1143000"/>
          </a:xfrm>
        </p:spPr>
        <p:txBody>
          <a:bodyPr/>
          <a:lstStyle/>
          <a:p>
            <a:r>
              <a:rPr lang="en-GB" dirty="0" smtClean="0">
                <a:solidFill>
                  <a:srgbClr val="006699"/>
                </a:solidFill>
                <a:latin typeface="Calibri" panose="020F0502020204030204" pitchFamily="34" charset="0"/>
                <a:cs typeface="Calibri" panose="020F0502020204030204" pitchFamily="34" charset="0"/>
              </a:rPr>
              <a:t>Astronomy Programme</a:t>
            </a:r>
            <a:endParaRPr lang="en-GB" dirty="0">
              <a:solidFill>
                <a:srgbClr val="4F81BD"/>
              </a:solidFill>
            </a:endParaRPr>
          </a:p>
        </p:txBody>
      </p:sp>
      <p:sp>
        <p:nvSpPr>
          <p:cNvPr id="4" name="Content Placeholder 3"/>
          <p:cNvSpPr>
            <a:spLocks noGrp="1"/>
          </p:cNvSpPr>
          <p:nvPr>
            <p:ph idx="1"/>
          </p:nvPr>
        </p:nvSpPr>
        <p:spPr>
          <a:xfrm>
            <a:off x="683568" y="980728"/>
            <a:ext cx="7772400" cy="5112568"/>
          </a:xfrm>
        </p:spPr>
        <p:txBody>
          <a:bodyPr/>
          <a:lstStyle/>
          <a:p>
            <a:pPr marL="0" indent="0">
              <a:buNone/>
            </a:pPr>
            <a:r>
              <a:rPr lang="en-GB" sz="2400" dirty="0" smtClean="0">
                <a:latin typeface="Calibri" panose="020F0502020204030204" pitchFamily="34" charset="0"/>
                <a:cs typeface="Calibri" panose="020F0502020204030204" pitchFamily="34" charset="0"/>
              </a:rPr>
              <a:t>Broadly Astronomy funding covers:</a:t>
            </a:r>
          </a:p>
          <a:p>
            <a:pPr marL="0" indent="0">
              <a:buNone/>
            </a:pPr>
            <a:endParaRPr lang="en-GB" sz="1200" dirty="0" smtClean="0">
              <a:latin typeface="Calibri" panose="020F0502020204030204" pitchFamily="34" charset="0"/>
              <a:cs typeface="Calibri" panose="020F0502020204030204" pitchFamily="34" charset="0"/>
            </a:endParaRPr>
          </a:p>
          <a:p>
            <a:r>
              <a:rPr lang="en-GB" sz="2400" dirty="0" smtClean="0">
                <a:latin typeface="Calibri" panose="020F0502020204030204" pitchFamily="34" charset="0"/>
                <a:cs typeface="Calibri" panose="020F0502020204030204" pitchFamily="34" charset="0"/>
              </a:rPr>
              <a:t>Exploitation grants (~£29m p.a.) </a:t>
            </a:r>
          </a:p>
          <a:p>
            <a:r>
              <a:rPr lang="en-GB" sz="2400" dirty="0" smtClean="0">
                <a:latin typeface="Calibri" panose="020F0502020204030204" pitchFamily="34" charset="0"/>
                <a:cs typeface="Calibri" panose="020F0502020204030204" pitchFamily="34" charset="0"/>
              </a:rPr>
              <a:t>ESO membership and E-ELT development (~£25m p.a.)</a:t>
            </a:r>
          </a:p>
          <a:p>
            <a:r>
              <a:rPr lang="en-GB" sz="2400" dirty="0" smtClean="0">
                <a:latin typeface="Calibri" panose="020F0502020204030204" pitchFamily="34" charset="0"/>
                <a:cs typeface="Calibri" panose="020F0502020204030204" pitchFamily="34" charset="0"/>
              </a:rPr>
              <a:t>SKA preparation (~£9m p.a.) </a:t>
            </a:r>
          </a:p>
          <a:p>
            <a:r>
              <a:rPr lang="en-GB" sz="2400" dirty="0">
                <a:latin typeface="Calibri" panose="020F0502020204030204" pitchFamily="34" charset="0"/>
                <a:cs typeface="Calibri" panose="020F0502020204030204" pitchFamily="34" charset="0"/>
              </a:rPr>
              <a:t>O</a:t>
            </a:r>
            <a:r>
              <a:rPr lang="en-GB" sz="2400" dirty="0" smtClean="0">
                <a:latin typeface="Calibri" panose="020F0502020204030204" pitchFamily="34" charset="0"/>
                <a:cs typeface="Calibri" panose="020F0502020204030204" pitchFamily="34" charset="0"/>
              </a:rPr>
              <a:t>ther operations and developments - ING, e-MERLIN, LSST etc. (~£12m p.a.)</a:t>
            </a:r>
          </a:p>
          <a:p>
            <a:r>
              <a:rPr lang="en-GB" sz="2400" dirty="0" smtClean="0">
                <a:latin typeface="Calibri" panose="020F0502020204030204" pitchFamily="34" charset="0"/>
                <a:cs typeface="Calibri" panose="020F0502020204030204" pitchFamily="34" charset="0"/>
              </a:rPr>
              <a:t>Currently, broadly flat-funding, including recent investments except for E-ELT instruments and SKA development</a:t>
            </a:r>
          </a:p>
          <a:p>
            <a:r>
              <a:rPr lang="en-GB" sz="2400" dirty="0" smtClean="0">
                <a:latin typeface="Calibri" panose="020F0502020204030204" pitchFamily="34" charset="0"/>
                <a:cs typeface="Calibri" panose="020F0502020204030204" pitchFamily="34" charset="0"/>
              </a:rPr>
              <a:t>Await </a:t>
            </a:r>
            <a:r>
              <a:rPr lang="en-GB" sz="2400" dirty="0" smtClean="0">
                <a:latin typeface="Calibri" panose="020F0502020204030204" pitchFamily="34" charset="0"/>
                <a:cs typeface="Calibri" panose="020F0502020204030204" pitchFamily="34" charset="0"/>
              </a:rPr>
              <a:t>outcome of Balance of Programmes</a:t>
            </a:r>
            <a:endParaRPr lang="en-GB" sz="2400" dirty="0" smtClean="0"/>
          </a:p>
          <a:p>
            <a:pPr marL="0" indent="0">
              <a:buNone/>
            </a:pPr>
            <a:endParaRPr lang="en-GB" sz="1200" dirty="0"/>
          </a:p>
        </p:txBody>
      </p:sp>
    </p:spTree>
    <p:extLst>
      <p:ext uri="{BB962C8B-B14F-4D97-AF65-F5344CB8AC3E}">
        <p14:creationId xmlns:p14="http://schemas.microsoft.com/office/powerpoint/2010/main" val="25995688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
          <p:cNvSpPr txBox="1">
            <a:spLocks noChangeArrowheads="1"/>
          </p:cNvSpPr>
          <p:nvPr/>
        </p:nvSpPr>
        <p:spPr bwMode="auto">
          <a:xfrm>
            <a:off x="-33556" y="97242"/>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indent="-539750" algn="ctr" fontAlgn="base">
              <a:spcBef>
                <a:spcPct val="0"/>
              </a:spcBef>
              <a:spcAft>
                <a:spcPct val="0"/>
              </a:spcAft>
              <a:defRPr/>
            </a:pPr>
            <a:r>
              <a:rPr lang="en-GB" sz="4400" b="1" kern="0" dirty="0" smtClean="0">
                <a:solidFill>
                  <a:srgbClr val="006699"/>
                </a:solidFill>
                <a:latin typeface="Calibri" panose="020F0502020204030204" pitchFamily="34" charset="0"/>
                <a:cs typeface="Calibri" panose="020F0502020204030204" pitchFamily="34" charset="0"/>
              </a:rPr>
              <a:t>ESO</a:t>
            </a:r>
            <a:endParaRPr lang="en-GB" altLang="en-US" sz="4400" b="1" dirty="0">
              <a:solidFill>
                <a:srgbClr val="4F81BD"/>
              </a:solidFill>
              <a:latin typeface="Calibri"/>
              <a:cs typeface="Calibri"/>
            </a:endParaRPr>
          </a:p>
        </p:txBody>
      </p:sp>
      <p:sp>
        <p:nvSpPr>
          <p:cNvPr id="4" name="Content Placeholder 4"/>
          <p:cNvSpPr txBox="1">
            <a:spLocks/>
          </p:cNvSpPr>
          <p:nvPr/>
        </p:nvSpPr>
        <p:spPr bwMode="auto">
          <a:xfrm>
            <a:off x="395536" y="1052736"/>
            <a:ext cx="8435280" cy="48965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ea typeface="+mn-ea"/>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lvl="0"/>
            <a:r>
              <a:rPr lang="en-GB" sz="2200" dirty="0" smtClean="0">
                <a:latin typeface="Calibri"/>
                <a:cs typeface="Calibri"/>
              </a:rPr>
              <a:t>Almost 80% of the large contracts for E-ELT construction now let with first light planned for 2024</a:t>
            </a:r>
            <a:endParaRPr lang="en-GB" sz="2200" dirty="0">
              <a:latin typeface="Calibri"/>
              <a:cs typeface="Calibri"/>
            </a:endParaRPr>
          </a:p>
          <a:p>
            <a:pPr lvl="0"/>
            <a:r>
              <a:rPr lang="en-GB" sz="2200" dirty="0" smtClean="0">
                <a:latin typeface="Calibri"/>
                <a:cs typeface="Calibri"/>
              </a:rPr>
              <a:t>Discussions commencing on priorities for phase 2 and timescale for second phase instruments (</a:t>
            </a:r>
            <a:r>
              <a:rPr lang="en-GB" sz="2200" dirty="0" err="1" smtClean="0">
                <a:latin typeface="Calibri"/>
                <a:cs typeface="Calibri"/>
              </a:rPr>
              <a:t>HiRES</a:t>
            </a:r>
            <a:r>
              <a:rPr lang="en-GB" sz="2200" dirty="0" smtClean="0">
                <a:latin typeface="Calibri"/>
                <a:cs typeface="Calibri"/>
              </a:rPr>
              <a:t> &amp; MOS) linked to possibility of EIB loans to cover cash flow</a:t>
            </a:r>
          </a:p>
          <a:p>
            <a:pPr lvl="0"/>
            <a:r>
              <a:rPr lang="en-GB" sz="2200" dirty="0" smtClean="0">
                <a:latin typeface="Calibri"/>
                <a:cs typeface="Calibri"/>
              </a:rPr>
              <a:t>New DG </a:t>
            </a:r>
            <a:r>
              <a:rPr lang="en-GB" sz="2200" dirty="0">
                <a:latin typeface="Calibri"/>
                <a:cs typeface="Calibri"/>
              </a:rPr>
              <a:t>Xavier </a:t>
            </a:r>
            <a:r>
              <a:rPr lang="en-GB" sz="2200" dirty="0" err="1" smtClean="0">
                <a:latin typeface="Calibri"/>
                <a:cs typeface="Calibri"/>
              </a:rPr>
              <a:t>Barcons</a:t>
            </a:r>
            <a:r>
              <a:rPr lang="en-GB" sz="2200" dirty="0" smtClean="0">
                <a:latin typeface="Calibri"/>
                <a:cs typeface="Calibri"/>
              </a:rPr>
              <a:t> starts in September</a:t>
            </a:r>
          </a:p>
          <a:p>
            <a:pPr lvl="0"/>
            <a:r>
              <a:rPr lang="en-GB" sz="2200" dirty="0" smtClean="0">
                <a:latin typeface="Calibri"/>
                <a:cs typeface="Calibri"/>
              </a:rPr>
              <a:t>Long Term Perspective report published in Messenger</a:t>
            </a:r>
          </a:p>
          <a:p>
            <a:pPr lvl="0"/>
            <a:r>
              <a:rPr lang="en-GB" sz="2200" dirty="0" smtClean="0">
                <a:latin typeface="Calibri"/>
                <a:cs typeface="Calibri"/>
              </a:rPr>
              <a:t>Extension to APEX agreement approved</a:t>
            </a:r>
          </a:p>
          <a:p>
            <a:pPr lvl="0"/>
            <a:r>
              <a:rPr lang="en-GB" sz="2200" dirty="0" smtClean="0">
                <a:latin typeface="Calibri"/>
                <a:cs typeface="Calibri"/>
              </a:rPr>
              <a:t>Search for new ALMA director commenced</a:t>
            </a:r>
          </a:p>
          <a:p>
            <a:pPr lvl="0"/>
            <a:r>
              <a:rPr lang="en-GB" sz="2200" dirty="0" smtClean="0">
                <a:latin typeface="Calibri"/>
                <a:cs typeface="Calibri"/>
              </a:rPr>
              <a:t>VISTA </a:t>
            </a:r>
            <a:r>
              <a:rPr lang="en-GB" sz="2200" dirty="0" smtClean="0">
                <a:latin typeface="Calibri"/>
                <a:cs typeface="Calibri"/>
              </a:rPr>
              <a:t>enhancements </a:t>
            </a:r>
            <a:r>
              <a:rPr lang="en-GB" sz="2200" dirty="0" smtClean="0">
                <a:latin typeface="Calibri"/>
                <a:cs typeface="Calibri"/>
              </a:rPr>
              <a:t>programme now complete</a:t>
            </a:r>
          </a:p>
          <a:p>
            <a:pPr lvl="0"/>
            <a:r>
              <a:rPr lang="en-GB" sz="2200" dirty="0" smtClean="0">
                <a:latin typeface="Calibri"/>
                <a:cs typeface="Calibri"/>
              </a:rPr>
              <a:t>Modest support provided to SOXS and to </a:t>
            </a:r>
            <a:r>
              <a:rPr lang="en-GB" sz="2200" dirty="0" err="1" smtClean="0">
                <a:latin typeface="Calibri"/>
                <a:cs typeface="Calibri"/>
              </a:rPr>
              <a:t>Ultracam</a:t>
            </a:r>
            <a:r>
              <a:rPr lang="en-GB" sz="2200" dirty="0" smtClean="0">
                <a:latin typeface="Calibri"/>
                <a:cs typeface="Calibri"/>
              </a:rPr>
              <a:t> /</a:t>
            </a:r>
            <a:r>
              <a:rPr lang="en-GB" sz="2200" dirty="0" err="1" smtClean="0">
                <a:latin typeface="Calibri"/>
                <a:cs typeface="Calibri"/>
              </a:rPr>
              <a:t>Hipercam</a:t>
            </a:r>
            <a:r>
              <a:rPr lang="en-GB" sz="2200" dirty="0" smtClean="0">
                <a:latin typeface="Calibri"/>
                <a:cs typeface="Calibri"/>
              </a:rPr>
              <a:t> on La Silla</a:t>
            </a:r>
            <a:endParaRPr lang="en-GB" sz="2200" dirty="0">
              <a:latin typeface="Calibri"/>
              <a:cs typeface="Calibri"/>
            </a:endParaRPr>
          </a:p>
        </p:txBody>
      </p:sp>
    </p:spTree>
    <p:extLst>
      <p:ext uri="{BB962C8B-B14F-4D97-AF65-F5344CB8AC3E}">
        <p14:creationId xmlns:p14="http://schemas.microsoft.com/office/powerpoint/2010/main" val="17072592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44624"/>
            <a:ext cx="9144000" cy="1143000"/>
          </a:xfrm>
        </p:spPr>
        <p:txBody>
          <a:bodyPr/>
          <a:lstStyle/>
          <a:p>
            <a:r>
              <a:rPr lang="en-GB" dirty="0" smtClean="0">
                <a:solidFill>
                  <a:srgbClr val="006699"/>
                </a:solidFill>
                <a:latin typeface="Calibri" panose="020F0502020204030204" pitchFamily="34" charset="0"/>
                <a:cs typeface="Calibri" panose="020F0502020204030204" pitchFamily="34" charset="0"/>
              </a:rPr>
              <a:t>Square Kilometre Array (SKA)</a:t>
            </a:r>
            <a:endParaRPr lang="en-GB" sz="4000" dirty="0">
              <a:solidFill>
                <a:srgbClr val="4F81BD"/>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83568" y="1124744"/>
            <a:ext cx="6840760" cy="4896544"/>
          </a:xfrm>
        </p:spPr>
        <p:txBody>
          <a:bodyPr/>
          <a:lstStyle/>
          <a:p>
            <a:r>
              <a:rPr lang="en-GB" sz="2400" dirty="0" smtClean="0">
                <a:latin typeface="Calibri" panose="020F0502020204030204" pitchFamily="34" charset="0"/>
                <a:cs typeface="Calibri" panose="020F0502020204030204" pitchFamily="34" charset="0"/>
              </a:rPr>
              <a:t>UK </a:t>
            </a:r>
            <a:r>
              <a:rPr lang="en-GB" sz="2400" dirty="0">
                <a:latin typeface="Calibri" panose="020F0502020204030204" pitchFamily="34" charset="0"/>
                <a:cs typeface="Calibri" panose="020F0502020204030204" pitchFamily="34" charset="0"/>
              </a:rPr>
              <a:t>G</a:t>
            </a:r>
            <a:r>
              <a:rPr lang="en-GB" sz="2400" dirty="0" smtClean="0">
                <a:latin typeface="Calibri" panose="020F0502020204030204" pitchFamily="34" charset="0"/>
                <a:cs typeface="Calibri" panose="020F0502020204030204" pitchFamily="34" charset="0"/>
              </a:rPr>
              <a:t>overnment pledged over £220m for first </a:t>
            </a:r>
            <a:r>
              <a:rPr lang="en-GB" sz="2400" dirty="0">
                <a:latin typeface="Calibri" panose="020F0502020204030204" pitchFamily="34" charset="0"/>
                <a:cs typeface="Calibri" panose="020F0502020204030204" pitchFamily="34" charset="0"/>
              </a:rPr>
              <a:t>P</a:t>
            </a:r>
            <a:r>
              <a:rPr lang="en-GB" sz="2400" dirty="0" smtClean="0">
                <a:latin typeface="Calibri" panose="020F0502020204030204" pitchFamily="34" charset="0"/>
                <a:cs typeface="Calibri" panose="020F0502020204030204" pitchFamily="34" charset="0"/>
              </a:rPr>
              <a:t>hase – construction plus operations</a:t>
            </a:r>
          </a:p>
          <a:p>
            <a:r>
              <a:rPr lang="en-GB" sz="2400" dirty="0" smtClean="0">
                <a:latin typeface="Calibri" panose="020F0502020204030204" pitchFamily="34" charset="0"/>
                <a:cs typeface="Calibri" panose="020F0502020204030204" pitchFamily="34" charset="0"/>
              </a:rPr>
              <a:t>Major work underway to match design to available cash (675mEuros cap) – report to Board March</a:t>
            </a:r>
          </a:p>
          <a:p>
            <a:r>
              <a:rPr lang="en-GB" sz="2400" dirty="0" smtClean="0">
                <a:latin typeface="Calibri" panose="020F0502020204030204" pitchFamily="34" charset="0"/>
                <a:cs typeface="Calibri" panose="020F0502020204030204" pitchFamily="34" charset="0"/>
              </a:rPr>
              <a:t>Strategy for UK role in tender opportunities being worked, through assisted by industrial liaison officer</a:t>
            </a:r>
          </a:p>
          <a:p>
            <a:r>
              <a:rPr lang="en-GB" sz="2400" dirty="0" smtClean="0">
                <a:latin typeface="Calibri" panose="020F0502020204030204" pitchFamily="34" charset="0"/>
                <a:cs typeface="Calibri" panose="020F0502020204030204" pitchFamily="34" charset="0"/>
              </a:rPr>
              <a:t>Negotiations on Treaty nearing completion – legal scrub due, signing by </a:t>
            </a:r>
            <a:r>
              <a:rPr lang="en-GB" sz="2400" dirty="0">
                <a:latin typeface="Calibri" panose="020F0502020204030204" pitchFamily="34" charset="0"/>
                <a:cs typeface="Calibri" panose="020F0502020204030204" pitchFamily="34" charset="0"/>
              </a:rPr>
              <a:t>summer</a:t>
            </a:r>
          </a:p>
          <a:p>
            <a:r>
              <a:rPr lang="en-GB" sz="2400" dirty="0" smtClean="0">
                <a:latin typeface="Calibri" panose="020F0502020204030204" pitchFamily="34" charset="0"/>
                <a:cs typeface="Calibri" panose="020F0502020204030204" pitchFamily="34" charset="0"/>
              </a:rPr>
              <a:t>HQ at Jodrell Bank – construction delayed by few weeks by contractual issues</a:t>
            </a:r>
          </a:p>
          <a:p>
            <a:r>
              <a:rPr lang="en-GB" sz="2400" dirty="0" smtClean="0">
                <a:latin typeface="Calibri" panose="020F0502020204030204" pitchFamily="34" charset="0"/>
                <a:cs typeface="Calibri" panose="020F0502020204030204" pitchFamily="34" charset="0"/>
              </a:rPr>
              <a:t>Start construction of first Phase in 2019</a:t>
            </a:r>
            <a:endParaRPr lang="en-GB"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26898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333375"/>
            <a:ext cx="9144000" cy="791369"/>
          </a:xfrm>
        </p:spPr>
        <p:txBody>
          <a:bodyPr>
            <a:normAutofit fontScale="90000"/>
          </a:bodyPr>
          <a:lstStyle/>
          <a:p>
            <a:r>
              <a:rPr lang="en-GB" altLang="en-US" sz="3600" dirty="0" smtClean="0">
                <a:solidFill>
                  <a:srgbClr val="4F81BD"/>
                </a:solidFill>
                <a:latin typeface="Calibri"/>
              </a:rPr>
              <a:t>Projects under construction</a:t>
            </a:r>
            <a:r>
              <a:rPr lang="en-GB" altLang="en-US" dirty="0">
                <a:solidFill>
                  <a:srgbClr val="4F81BD"/>
                </a:solidFill>
              </a:rPr>
              <a:t/>
            </a:r>
            <a:br>
              <a:rPr lang="en-GB" altLang="en-US" dirty="0">
                <a:solidFill>
                  <a:srgbClr val="4F81BD"/>
                </a:solidFill>
              </a:rPr>
            </a:br>
            <a:endParaRPr lang="en-GB" dirty="0">
              <a:solidFill>
                <a:srgbClr val="4F81BD"/>
              </a:solidFill>
            </a:endParaRPr>
          </a:p>
        </p:txBody>
      </p:sp>
      <p:sp>
        <p:nvSpPr>
          <p:cNvPr id="6" name="Title 1"/>
          <p:cNvSpPr txBox="1">
            <a:spLocks/>
          </p:cNvSpPr>
          <p:nvPr/>
        </p:nvSpPr>
        <p:spPr bwMode="auto">
          <a:xfrm>
            <a:off x="0" y="2780928"/>
            <a:ext cx="9144000"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fontScale="45000" lnSpcReduction="20000"/>
          </a:bodyPr>
          <a:lst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a:lstStyle>
          <a:p>
            <a:r>
              <a:rPr lang="en-GB" altLang="en-US" sz="7100" kern="0" dirty="0" smtClean="0">
                <a:solidFill>
                  <a:srgbClr val="4F81BD"/>
                </a:solidFill>
              </a:rPr>
              <a:t>Projects in operation</a:t>
            </a:r>
            <a:r>
              <a:rPr lang="en-GB" altLang="en-US" kern="0" dirty="0" smtClean="0">
                <a:solidFill>
                  <a:srgbClr val="4F81BD"/>
                </a:solidFill>
              </a:rPr>
              <a:t/>
            </a:r>
            <a:br>
              <a:rPr lang="en-GB" altLang="en-US" kern="0" dirty="0" smtClean="0">
                <a:solidFill>
                  <a:srgbClr val="4F81BD"/>
                </a:solidFill>
              </a:rPr>
            </a:br>
            <a:endParaRPr lang="en-GB" kern="0" dirty="0">
              <a:solidFill>
                <a:srgbClr val="4F81BD"/>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531224095"/>
              </p:ext>
            </p:extLst>
          </p:nvPr>
        </p:nvGraphicFramePr>
        <p:xfrm>
          <a:off x="1492819" y="3356992"/>
          <a:ext cx="6096000" cy="296672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GB" dirty="0" smtClean="0">
                          <a:solidFill>
                            <a:schemeClr val="tx1"/>
                          </a:solidFill>
                        </a:rPr>
                        <a:t>Project</a:t>
                      </a:r>
                      <a:endParaRPr lang="en-GB" dirty="0">
                        <a:solidFill>
                          <a:schemeClr val="tx1"/>
                        </a:solidFill>
                      </a:endParaRPr>
                    </a:p>
                  </a:txBody>
                  <a:tcPr/>
                </a:tc>
                <a:tc>
                  <a:txBody>
                    <a:bodyPr/>
                    <a:lstStyle/>
                    <a:p>
                      <a:r>
                        <a:rPr lang="en-GB" dirty="0" smtClean="0">
                          <a:solidFill>
                            <a:schemeClr val="tx1"/>
                          </a:solidFill>
                        </a:rPr>
                        <a:t>Status</a:t>
                      </a:r>
                      <a:endParaRPr lang="en-GB" dirty="0">
                        <a:solidFill>
                          <a:schemeClr val="tx1"/>
                        </a:solidFill>
                      </a:endParaRPr>
                    </a:p>
                  </a:txBody>
                  <a:tcPr/>
                </a:tc>
              </a:tr>
              <a:tr h="370840">
                <a:tc>
                  <a:txBody>
                    <a:bodyPr/>
                    <a:lstStyle/>
                    <a:p>
                      <a:pPr marL="0" algn="l" defTabSz="914400" rtl="0" eaLnBrk="1" latinLnBrk="0" hangingPunct="1"/>
                      <a:r>
                        <a:rPr lang="en-GB" sz="1500" kern="1200" baseline="0" dirty="0" smtClean="0">
                          <a:solidFill>
                            <a:schemeClr val="dk1"/>
                          </a:solidFill>
                          <a:latin typeface="+mn-lt"/>
                          <a:ea typeface="+mn-ea"/>
                          <a:cs typeface="+mn-cs"/>
                        </a:rPr>
                        <a:t>ING</a:t>
                      </a:r>
                      <a:endParaRPr lang="en-GB" sz="1500" kern="1200" baseline="0" dirty="0">
                        <a:solidFill>
                          <a:schemeClr val="dk1"/>
                        </a:solidFill>
                        <a:latin typeface="+mn-lt"/>
                        <a:ea typeface="+mn-ea"/>
                        <a:cs typeface="+mn-cs"/>
                      </a:endParaRPr>
                    </a:p>
                  </a:txBody>
                  <a:tcPr/>
                </a:tc>
                <a:tc>
                  <a:txBody>
                    <a:bodyPr/>
                    <a:lstStyle/>
                    <a:p>
                      <a:pPr marL="0" algn="l" defTabSz="914400" rtl="0" eaLnBrk="1" latinLnBrk="0" hangingPunct="1"/>
                      <a:r>
                        <a:rPr lang="en-GB" sz="1500" kern="1200" baseline="0" dirty="0" smtClean="0">
                          <a:solidFill>
                            <a:schemeClr val="dk1"/>
                          </a:solidFill>
                          <a:latin typeface="+mn-lt"/>
                          <a:ea typeface="+mn-ea"/>
                          <a:cs typeface="+mn-cs"/>
                        </a:rPr>
                        <a:t>WEAVE preparation</a:t>
                      </a:r>
                      <a:endParaRPr lang="en-GB" sz="1500" kern="1200" baseline="0" dirty="0">
                        <a:solidFill>
                          <a:schemeClr val="dk1"/>
                        </a:solidFill>
                        <a:latin typeface="+mn-lt"/>
                        <a:ea typeface="+mn-ea"/>
                        <a:cs typeface="+mn-cs"/>
                      </a:endParaRPr>
                    </a:p>
                  </a:txBody>
                  <a:tcPr/>
                </a:tc>
              </a:tr>
              <a:tr h="370840">
                <a:tc>
                  <a:txBody>
                    <a:bodyPr/>
                    <a:lstStyle/>
                    <a:p>
                      <a:pPr marL="0" algn="l" defTabSz="914400" rtl="0" eaLnBrk="1" latinLnBrk="0" hangingPunct="1"/>
                      <a:r>
                        <a:rPr lang="en-GB" sz="1500" kern="1200" baseline="0" dirty="0" smtClean="0">
                          <a:solidFill>
                            <a:schemeClr val="dk1"/>
                          </a:solidFill>
                          <a:latin typeface="+mn-lt"/>
                          <a:ea typeface="+mn-ea"/>
                          <a:cs typeface="+mn-cs"/>
                        </a:rPr>
                        <a:t>e-MERLIN</a:t>
                      </a:r>
                      <a:endParaRPr lang="en-GB" sz="1500" kern="1200" baseline="0" dirty="0">
                        <a:solidFill>
                          <a:schemeClr val="dk1"/>
                        </a:solidFill>
                        <a:latin typeface="+mn-lt"/>
                        <a:ea typeface="+mn-ea"/>
                        <a:cs typeface="+mn-cs"/>
                      </a:endParaRPr>
                    </a:p>
                  </a:txBody>
                  <a:tcPr/>
                </a:tc>
                <a:tc>
                  <a:txBody>
                    <a:bodyPr/>
                    <a:lstStyle/>
                    <a:p>
                      <a:pPr marL="0" algn="l" defTabSz="914400" rtl="0" eaLnBrk="1" latinLnBrk="0" hangingPunct="1"/>
                      <a:r>
                        <a:rPr lang="en-GB" sz="1500" kern="1200" baseline="0" dirty="0" smtClean="0">
                          <a:solidFill>
                            <a:schemeClr val="dk1"/>
                          </a:solidFill>
                          <a:latin typeface="+mn-lt"/>
                          <a:ea typeface="+mn-ea"/>
                          <a:cs typeface="+mn-cs"/>
                        </a:rPr>
                        <a:t>Under review</a:t>
                      </a:r>
                      <a:endParaRPr lang="en-GB" sz="1500" kern="1200" baseline="0" dirty="0">
                        <a:solidFill>
                          <a:schemeClr val="dk1"/>
                        </a:solidFill>
                        <a:latin typeface="+mn-lt"/>
                        <a:ea typeface="+mn-ea"/>
                        <a:cs typeface="+mn-cs"/>
                      </a:endParaRPr>
                    </a:p>
                  </a:txBody>
                  <a:tcPr/>
                </a:tc>
              </a:tr>
              <a:tr h="370840">
                <a:tc>
                  <a:txBody>
                    <a:bodyPr/>
                    <a:lstStyle/>
                    <a:p>
                      <a:pPr marL="0" algn="l" defTabSz="914400" rtl="0" eaLnBrk="1" latinLnBrk="0" hangingPunct="1"/>
                      <a:r>
                        <a:rPr lang="en-GB" sz="1500" kern="1200" baseline="0" dirty="0" smtClean="0">
                          <a:solidFill>
                            <a:schemeClr val="dk1"/>
                          </a:solidFill>
                          <a:latin typeface="+mn-lt"/>
                          <a:ea typeface="+mn-ea"/>
                          <a:cs typeface="+mn-cs"/>
                        </a:rPr>
                        <a:t>LOFAR</a:t>
                      </a:r>
                      <a:endParaRPr lang="en-GB" sz="1500" kern="1200" baseline="0" dirty="0">
                        <a:solidFill>
                          <a:schemeClr val="dk1"/>
                        </a:solidFill>
                        <a:latin typeface="+mn-lt"/>
                        <a:ea typeface="+mn-ea"/>
                        <a:cs typeface="+mn-cs"/>
                      </a:endParaRPr>
                    </a:p>
                  </a:txBody>
                  <a:tcPr/>
                </a:tc>
                <a:tc>
                  <a:txBody>
                    <a:bodyPr/>
                    <a:lstStyle/>
                    <a:p>
                      <a:pPr marL="0" algn="l" defTabSz="914400" rtl="0" eaLnBrk="1" latinLnBrk="0" hangingPunct="1"/>
                      <a:r>
                        <a:rPr lang="en-GB" sz="1500" kern="1200" baseline="0" dirty="0" smtClean="0">
                          <a:solidFill>
                            <a:schemeClr val="dk1"/>
                          </a:solidFill>
                          <a:latin typeface="+mn-lt"/>
                          <a:ea typeface="+mn-ea"/>
                          <a:cs typeface="+mn-cs"/>
                        </a:rPr>
                        <a:t>Operational</a:t>
                      </a:r>
                      <a:endParaRPr lang="en-GB" sz="1500" kern="1200" baseline="0" dirty="0">
                        <a:solidFill>
                          <a:schemeClr val="dk1"/>
                        </a:solidFill>
                        <a:latin typeface="+mn-lt"/>
                        <a:ea typeface="+mn-ea"/>
                        <a:cs typeface="+mn-cs"/>
                      </a:endParaRPr>
                    </a:p>
                  </a:txBody>
                  <a:tcPr/>
                </a:tc>
              </a:tr>
              <a:tr h="370840">
                <a:tc>
                  <a:txBody>
                    <a:bodyPr/>
                    <a:lstStyle/>
                    <a:p>
                      <a:pPr marL="0" algn="l" defTabSz="914400" rtl="0" eaLnBrk="1" latinLnBrk="0" hangingPunct="1"/>
                      <a:r>
                        <a:rPr lang="en-GB" sz="1500" kern="1200" baseline="0" dirty="0" smtClean="0">
                          <a:solidFill>
                            <a:schemeClr val="dk1"/>
                          </a:solidFill>
                          <a:latin typeface="+mn-lt"/>
                          <a:ea typeface="+mn-ea"/>
                          <a:cs typeface="+mn-cs"/>
                        </a:rPr>
                        <a:t>Liverpool Telescope</a:t>
                      </a:r>
                      <a:endParaRPr lang="en-GB" sz="1500" kern="1200" baseline="0" dirty="0">
                        <a:solidFill>
                          <a:schemeClr val="dk1"/>
                        </a:solidFill>
                        <a:latin typeface="+mn-lt"/>
                        <a:ea typeface="+mn-ea"/>
                        <a:cs typeface="+mn-cs"/>
                      </a:endParaRPr>
                    </a:p>
                  </a:txBody>
                  <a:tcPr/>
                </a:tc>
                <a:tc>
                  <a:txBody>
                    <a:bodyPr/>
                    <a:lstStyle/>
                    <a:p>
                      <a:pPr marL="0" algn="l" defTabSz="914400" rtl="0" eaLnBrk="1" latinLnBrk="0" hangingPunct="1"/>
                      <a:r>
                        <a:rPr lang="en-GB" sz="1500" kern="1200" baseline="0" dirty="0" smtClean="0">
                          <a:solidFill>
                            <a:schemeClr val="dk1"/>
                          </a:solidFill>
                          <a:latin typeface="+mn-lt"/>
                          <a:ea typeface="+mn-ea"/>
                          <a:cs typeface="+mn-cs"/>
                        </a:rPr>
                        <a:t>Extended by 1 year</a:t>
                      </a:r>
                      <a:endParaRPr lang="en-GB" sz="1500" kern="1200" baseline="0" dirty="0">
                        <a:solidFill>
                          <a:schemeClr val="dk1"/>
                        </a:solidFill>
                        <a:latin typeface="+mn-lt"/>
                        <a:ea typeface="+mn-ea"/>
                        <a:cs typeface="+mn-cs"/>
                      </a:endParaRPr>
                    </a:p>
                  </a:txBody>
                  <a:tcPr/>
                </a:tc>
              </a:tr>
              <a:tr h="370840">
                <a:tc>
                  <a:txBody>
                    <a:bodyPr/>
                    <a:lstStyle/>
                    <a:p>
                      <a:pPr marL="0" algn="l" defTabSz="914400" rtl="0" eaLnBrk="1" latinLnBrk="0" hangingPunct="1"/>
                      <a:r>
                        <a:rPr lang="en-GB" sz="1500" kern="1200" baseline="0" dirty="0" smtClean="0">
                          <a:solidFill>
                            <a:schemeClr val="dk1"/>
                          </a:solidFill>
                          <a:latin typeface="+mn-lt"/>
                          <a:ea typeface="+mn-ea"/>
                          <a:cs typeface="+mn-cs"/>
                        </a:rPr>
                        <a:t>NGTS</a:t>
                      </a:r>
                      <a:endParaRPr lang="en-GB" sz="1500" kern="1200" baseline="0" dirty="0">
                        <a:solidFill>
                          <a:schemeClr val="dk1"/>
                        </a:solidFill>
                        <a:latin typeface="+mn-lt"/>
                        <a:ea typeface="+mn-ea"/>
                        <a:cs typeface="+mn-cs"/>
                      </a:endParaRPr>
                    </a:p>
                  </a:txBody>
                  <a:tcPr/>
                </a:tc>
                <a:tc>
                  <a:txBody>
                    <a:bodyPr/>
                    <a:lstStyle/>
                    <a:p>
                      <a:pPr marL="0" algn="l" defTabSz="914400" rtl="0" eaLnBrk="1" latinLnBrk="0" hangingPunct="1"/>
                      <a:r>
                        <a:rPr lang="en-GB" sz="1500" kern="1200" baseline="0" dirty="0" smtClean="0">
                          <a:solidFill>
                            <a:schemeClr val="dk1"/>
                          </a:solidFill>
                          <a:latin typeface="+mn-lt"/>
                          <a:ea typeface="+mn-ea"/>
                          <a:cs typeface="+mn-cs"/>
                        </a:rPr>
                        <a:t>Operational</a:t>
                      </a:r>
                      <a:endParaRPr lang="en-GB" sz="1500" kern="1200" baseline="0" dirty="0">
                        <a:solidFill>
                          <a:schemeClr val="dk1"/>
                        </a:solidFill>
                        <a:latin typeface="+mn-lt"/>
                        <a:ea typeface="+mn-ea"/>
                        <a:cs typeface="+mn-cs"/>
                      </a:endParaRPr>
                    </a:p>
                  </a:txBody>
                  <a:tcPr/>
                </a:tc>
              </a:tr>
              <a:tr h="370840">
                <a:tc>
                  <a:txBody>
                    <a:bodyPr/>
                    <a:lstStyle/>
                    <a:p>
                      <a:pPr marL="0" algn="l" defTabSz="914400" rtl="0" eaLnBrk="1" latinLnBrk="0" hangingPunct="1"/>
                      <a:r>
                        <a:rPr lang="en-GB" sz="1500" kern="1200" baseline="0" dirty="0" smtClean="0">
                          <a:solidFill>
                            <a:schemeClr val="dk1"/>
                          </a:solidFill>
                          <a:latin typeface="+mn-lt"/>
                          <a:ea typeface="+mn-ea"/>
                          <a:cs typeface="+mn-cs"/>
                        </a:rPr>
                        <a:t>GAIA data centre</a:t>
                      </a:r>
                      <a:endParaRPr lang="en-GB" sz="1500" kern="1200" baseline="0" dirty="0">
                        <a:solidFill>
                          <a:schemeClr val="dk1"/>
                        </a:solidFill>
                        <a:latin typeface="+mn-lt"/>
                        <a:ea typeface="+mn-ea"/>
                        <a:cs typeface="+mn-cs"/>
                      </a:endParaRPr>
                    </a:p>
                  </a:txBody>
                  <a:tcPr/>
                </a:tc>
                <a:tc>
                  <a:txBody>
                    <a:bodyPr/>
                    <a:lstStyle/>
                    <a:p>
                      <a:pPr marL="0" algn="l" defTabSz="914400" rtl="0" eaLnBrk="1" latinLnBrk="0" hangingPunct="1"/>
                      <a:r>
                        <a:rPr lang="en-GB" sz="1500" kern="1200" baseline="0" dirty="0" smtClean="0">
                          <a:solidFill>
                            <a:schemeClr val="dk1"/>
                          </a:solidFill>
                          <a:latin typeface="+mn-lt"/>
                          <a:ea typeface="+mn-ea"/>
                          <a:cs typeface="+mn-cs"/>
                        </a:rPr>
                        <a:t>Operational</a:t>
                      </a:r>
                      <a:endParaRPr lang="en-GB" sz="1500" kern="1200" baseline="0" dirty="0">
                        <a:solidFill>
                          <a:schemeClr val="dk1"/>
                        </a:solidFill>
                        <a:latin typeface="+mn-lt"/>
                        <a:ea typeface="+mn-ea"/>
                        <a:cs typeface="+mn-cs"/>
                      </a:endParaRPr>
                    </a:p>
                  </a:txBody>
                  <a:tcPr/>
                </a:tc>
              </a:tr>
              <a:tr h="370840">
                <a:tc>
                  <a:txBody>
                    <a:bodyPr/>
                    <a:lstStyle/>
                    <a:p>
                      <a:pPr marL="0" algn="l" defTabSz="914400" rtl="0" eaLnBrk="1" latinLnBrk="0" hangingPunct="1"/>
                      <a:r>
                        <a:rPr lang="en-GB" sz="1500" kern="1200" baseline="0" dirty="0" smtClean="0">
                          <a:solidFill>
                            <a:schemeClr val="dk1"/>
                          </a:solidFill>
                          <a:latin typeface="+mn-lt"/>
                          <a:ea typeface="+mn-ea"/>
                          <a:cs typeface="+mn-cs"/>
                        </a:rPr>
                        <a:t>JCMT/SCUBA2</a:t>
                      </a:r>
                      <a:endParaRPr lang="en-GB" sz="1500" kern="1200" baseline="0" dirty="0">
                        <a:solidFill>
                          <a:schemeClr val="dk1"/>
                        </a:solidFill>
                        <a:latin typeface="+mn-lt"/>
                        <a:ea typeface="+mn-ea"/>
                        <a:cs typeface="+mn-cs"/>
                      </a:endParaRPr>
                    </a:p>
                  </a:txBody>
                  <a:tcPr/>
                </a:tc>
                <a:tc>
                  <a:txBody>
                    <a:bodyPr/>
                    <a:lstStyle/>
                    <a:p>
                      <a:pPr marL="0" algn="l" defTabSz="914400" rtl="0" eaLnBrk="1" latinLnBrk="0" hangingPunct="1"/>
                      <a:r>
                        <a:rPr lang="en-GB" sz="1500" kern="1200" baseline="0" dirty="0" smtClean="0">
                          <a:solidFill>
                            <a:schemeClr val="dk1"/>
                          </a:solidFill>
                          <a:latin typeface="+mn-lt"/>
                          <a:ea typeface="+mn-ea"/>
                          <a:cs typeface="+mn-cs"/>
                        </a:rPr>
                        <a:t>Operational</a:t>
                      </a:r>
                      <a:endParaRPr lang="en-GB" sz="1500" kern="1200" baseline="0" dirty="0">
                        <a:solidFill>
                          <a:schemeClr val="dk1"/>
                        </a:solidFill>
                        <a:latin typeface="+mn-lt"/>
                        <a:ea typeface="+mn-ea"/>
                        <a:cs typeface="+mn-cs"/>
                      </a:endParaRPr>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074609817"/>
              </p:ext>
            </p:extLst>
          </p:nvPr>
        </p:nvGraphicFramePr>
        <p:xfrm>
          <a:off x="1492819" y="764704"/>
          <a:ext cx="6096000" cy="185420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GB" dirty="0" smtClean="0">
                          <a:solidFill>
                            <a:schemeClr val="tx1"/>
                          </a:solidFill>
                        </a:rPr>
                        <a:t>Project</a:t>
                      </a:r>
                      <a:endParaRPr lang="en-GB" dirty="0">
                        <a:solidFill>
                          <a:schemeClr val="tx1"/>
                        </a:solidFill>
                      </a:endParaRPr>
                    </a:p>
                  </a:txBody>
                  <a:tcPr/>
                </a:tc>
                <a:tc>
                  <a:txBody>
                    <a:bodyPr/>
                    <a:lstStyle/>
                    <a:p>
                      <a:r>
                        <a:rPr lang="en-GB" dirty="0" smtClean="0">
                          <a:solidFill>
                            <a:schemeClr val="tx1"/>
                          </a:solidFill>
                        </a:rPr>
                        <a:t>Project</a:t>
                      </a:r>
                      <a:endParaRPr lang="en-GB" dirty="0">
                        <a:solidFill>
                          <a:schemeClr val="tx1"/>
                        </a:solidFill>
                      </a:endParaRPr>
                    </a:p>
                  </a:txBody>
                  <a:tcPr/>
                </a:tc>
              </a:tr>
              <a:tr h="370840">
                <a:tc>
                  <a:txBody>
                    <a:bodyPr/>
                    <a:lstStyle/>
                    <a:p>
                      <a:r>
                        <a:rPr lang="en-GB" sz="1500" baseline="0" dirty="0" smtClean="0"/>
                        <a:t>MOONS</a:t>
                      </a:r>
                      <a:endParaRPr lang="en-GB" sz="1500" baseline="0" dirty="0"/>
                    </a:p>
                  </a:txBody>
                  <a:tcPr/>
                </a:tc>
                <a:tc>
                  <a:txBody>
                    <a:bodyPr/>
                    <a:lstStyle/>
                    <a:p>
                      <a:r>
                        <a:rPr lang="en-GB" sz="1500" baseline="0" dirty="0" smtClean="0"/>
                        <a:t>HARPS3</a:t>
                      </a:r>
                      <a:endParaRPr lang="en-GB" sz="1500" baseline="0" dirty="0"/>
                    </a:p>
                  </a:txBody>
                  <a:tcPr/>
                </a:tc>
              </a:tr>
              <a:tr h="370840">
                <a:tc>
                  <a:txBody>
                    <a:bodyPr/>
                    <a:lstStyle/>
                    <a:p>
                      <a:r>
                        <a:rPr lang="en-GB" sz="1500" baseline="0" dirty="0" smtClean="0"/>
                        <a:t>DESI</a:t>
                      </a:r>
                      <a:endParaRPr lang="en-GB" sz="1500" baseline="0" dirty="0"/>
                    </a:p>
                  </a:txBody>
                  <a:tcPr/>
                </a:tc>
                <a:tc>
                  <a:txBody>
                    <a:bodyPr/>
                    <a:lstStyle/>
                    <a:p>
                      <a:r>
                        <a:rPr lang="en-GB" sz="1500" baseline="0" dirty="0" smtClean="0"/>
                        <a:t>SOXS</a:t>
                      </a:r>
                      <a:endParaRPr lang="en-GB" sz="1500" baseline="0" dirty="0"/>
                    </a:p>
                  </a:txBody>
                  <a:tcPr/>
                </a:tc>
              </a:tr>
              <a:tr h="370840">
                <a:tc>
                  <a:txBody>
                    <a:bodyPr/>
                    <a:lstStyle/>
                    <a:p>
                      <a:r>
                        <a:rPr lang="en-GB" sz="1500" baseline="0" dirty="0" smtClean="0"/>
                        <a:t>DKIST</a:t>
                      </a:r>
                      <a:endParaRPr lang="en-GB" sz="1500" baseline="0" dirty="0"/>
                    </a:p>
                  </a:txBody>
                  <a:tcPr/>
                </a:tc>
                <a:tc>
                  <a:txBody>
                    <a:bodyPr/>
                    <a:lstStyle/>
                    <a:p>
                      <a:r>
                        <a:rPr lang="en-GB" sz="1500" baseline="0" dirty="0" smtClean="0"/>
                        <a:t>HARMONI / METIS</a:t>
                      </a:r>
                      <a:endParaRPr lang="en-GB" sz="1500" baseline="0" dirty="0"/>
                    </a:p>
                  </a:txBody>
                  <a:tcPr/>
                </a:tc>
              </a:tr>
              <a:tr h="370840">
                <a:tc>
                  <a:txBody>
                    <a:bodyPr/>
                    <a:lstStyle/>
                    <a:p>
                      <a:r>
                        <a:rPr lang="en-GB" sz="1500" baseline="0" dirty="0" smtClean="0"/>
                        <a:t>LSST</a:t>
                      </a:r>
                      <a:endParaRPr lang="en-GB" sz="1500" baseline="0" dirty="0"/>
                    </a:p>
                  </a:txBody>
                  <a:tcPr/>
                </a:tc>
                <a:tc>
                  <a:txBody>
                    <a:bodyPr/>
                    <a:lstStyle/>
                    <a:p>
                      <a:r>
                        <a:rPr lang="en-GB" sz="1500" baseline="0" dirty="0" smtClean="0"/>
                        <a:t>WEAVE</a:t>
                      </a:r>
                      <a:endParaRPr lang="en-GB" sz="1500" baseline="0" dirty="0"/>
                    </a:p>
                  </a:txBody>
                  <a:tcPr/>
                </a:tc>
              </a:tr>
            </a:tbl>
          </a:graphicData>
        </a:graphic>
      </p:graphicFrame>
    </p:spTree>
    <p:extLst>
      <p:ext uri="{BB962C8B-B14F-4D97-AF65-F5344CB8AC3E}">
        <p14:creationId xmlns:p14="http://schemas.microsoft.com/office/powerpoint/2010/main" val="839081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1143000"/>
          </a:xfrm>
        </p:spPr>
        <p:txBody>
          <a:bodyPr/>
          <a:lstStyle/>
          <a:p>
            <a:r>
              <a:rPr lang="en-GB" dirty="0" smtClean="0">
                <a:solidFill>
                  <a:srgbClr val="006699"/>
                </a:solidFill>
                <a:latin typeface="Calibri" panose="020F0502020204030204" pitchFamily="34" charset="0"/>
                <a:cs typeface="Calibri" panose="020F0502020204030204" pitchFamily="34" charset="0"/>
              </a:rPr>
              <a:t>Projects in waiting</a:t>
            </a:r>
            <a:endParaRPr lang="en-GB" sz="3200" dirty="0">
              <a:solidFill>
                <a:schemeClr val="accent2">
                  <a:lumMod val="60000"/>
                  <a:lumOff val="40000"/>
                </a:schemeClr>
              </a:solidFill>
            </a:endParaRPr>
          </a:p>
        </p:txBody>
      </p:sp>
      <p:sp>
        <p:nvSpPr>
          <p:cNvPr id="3" name="Content Placeholder 2"/>
          <p:cNvSpPr>
            <a:spLocks noGrp="1"/>
          </p:cNvSpPr>
          <p:nvPr>
            <p:ph idx="1"/>
          </p:nvPr>
        </p:nvSpPr>
        <p:spPr>
          <a:xfrm>
            <a:off x="683568" y="1196752"/>
            <a:ext cx="7772400" cy="4247926"/>
          </a:xfrm>
        </p:spPr>
        <p:txBody>
          <a:bodyPr/>
          <a:lstStyle/>
          <a:p>
            <a:pPr marL="0" indent="0">
              <a:buNone/>
            </a:pPr>
            <a:r>
              <a:rPr lang="en-GB" sz="2400" dirty="0" smtClean="0">
                <a:latin typeface="Calibri" panose="020F0502020204030204" pitchFamily="34" charset="0"/>
                <a:cs typeface="Calibri" panose="020F0502020204030204" pitchFamily="34" charset="0"/>
              </a:rPr>
              <a:t>We are aware of a number of new developments and continuations looking for support.</a:t>
            </a:r>
          </a:p>
          <a:p>
            <a:pPr marL="0" indent="0">
              <a:buNone/>
            </a:pPr>
            <a:r>
              <a:rPr lang="en-GB" sz="2400" dirty="0" smtClean="0">
                <a:latin typeface="Calibri" panose="020F0502020204030204" pitchFamily="34" charset="0"/>
                <a:cs typeface="Calibri" panose="020F0502020204030204" pitchFamily="34" charset="0"/>
              </a:rPr>
              <a:t>We await the outcome of the Balance of Programmes exercise to advise.  For example:</a:t>
            </a:r>
          </a:p>
          <a:p>
            <a:r>
              <a:rPr lang="en-GB" sz="2400" dirty="0" smtClean="0">
                <a:latin typeface="Calibri" panose="020F0502020204030204" pitchFamily="34" charset="0"/>
                <a:cs typeface="Calibri" panose="020F0502020204030204" pitchFamily="34" charset="0"/>
              </a:rPr>
              <a:t>Extensions to: NGST operations; LT; Gaia; SCUBA2, Wide field units.</a:t>
            </a:r>
          </a:p>
          <a:p>
            <a:r>
              <a:rPr lang="en-GB" sz="2400" dirty="0" smtClean="0">
                <a:latin typeface="Calibri" panose="020F0502020204030204" pitchFamily="34" charset="0"/>
                <a:cs typeface="Calibri" panose="020F0502020204030204" pitchFamily="34" charset="0"/>
              </a:rPr>
              <a:t>New developments: EST; LT2; wide field spectroscopy for 8m; ALMA developments, CMB projects, data centres/ HPC</a:t>
            </a:r>
            <a:r>
              <a:rPr lang="en-GB" dirty="0" smtClean="0">
                <a:latin typeface="Calibri" panose="020F0502020204030204" pitchFamily="34" charset="0"/>
                <a:cs typeface="Calibri" panose="020F0502020204030204" pitchFamily="34" charset="0"/>
              </a:rPr>
              <a:t>.</a:t>
            </a:r>
          </a:p>
          <a:p>
            <a:r>
              <a:rPr lang="en-GB" sz="2400" dirty="0" smtClean="0">
                <a:latin typeface="Calibri" panose="020F0502020204030204" pitchFamily="34" charset="0"/>
                <a:cs typeface="Calibri" panose="020F0502020204030204" pitchFamily="34" charset="0"/>
              </a:rPr>
              <a:t>Support for space mission development and networking</a:t>
            </a:r>
            <a:endParaRPr lang="en-GB"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56798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6699"/>
                </a:solidFill>
                <a:latin typeface="Calibri" panose="020F0502020204030204" pitchFamily="34" charset="0"/>
                <a:cs typeface="Calibri" panose="020F0502020204030204" pitchFamily="34" charset="0"/>
              </a:rPr>
              <a:t>Space Programme</a:t>
            </a:r>
            <a:endParaRPr lang="en-GB" dirty="0">
              <a:solidFill>
                <a:srgbClr val="4F81BD"/>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83568" y="1522646"/>
            <a:ext cx="7772400" cy="3978650"/>
          </a:xfrm>
        </p:spPr>
        <p:txBody>
          <a:bodyPr/>
          <a:lstStyle/>
          <a:p>
            <a:r>
              <a:rPr lang="en-GB" sz="2000" dirty="0" smtClean="0">
                <a:latin typeface="Calibri" panose="020F0502020204030204" pitchFamily="34" charset="0"/>
                <a:cs typeface="Calibri" panose="020F0502020204030204" pitchFamily="34" charset="0"/>
              </a:rPr>
              <a:t>STFC provides funds for exploitation and blue skies technology via AGP – on average 10% of total new funding goes to technology (ground and space).</a:t>
            </a:r>
          </a:p>
          <a:p>
            <a:r>
              <a:rPr lang="en-GB" sz="2000" dirty="0" smtClean="0">
                <a:latin typeface="Calibri" panose="020F0502020204030204" pitchFamily="34" charset="0"/>
                <a:cs typeface="Calibri" panose="020F0502020204030204" pitchFamily="34" charset="0"/>
              </a:rPr>
              <a:t>Recent advice to UKSA on ESA M5 mission selection via SPAC and SB</a:t>
            </a:r>
          </a:p>
          <a:p>
            <a:r>
              <a:rPr lang="en-GB" sz="2000" dirty="0" smtClean="0">
                <a:latin typeface="Calibri" panose="020F0502020204030204" pitchFamily="34" charset="0"/>
                <a:cs typeface="Calibri" panose="020F0502020204030204" pitchFamily="34" charset="0"/>
              </a:rPr>
              <a:t>Supporting Gaia data exploitation as well as all recent missions with UKSA interest via consolidated grants</a:t>
            </a:r>
          </a:p>
          <a:p>
            <a:r>
              <a:rPr lang="en-GB" sz="2000" dirty="0" smtClean="0">
                <a:latin typeface="Calibri" panose="020F0502020204030204" pitchFamily="34" charset="0"/>
                <a:cs typeface="Calibri" panose="020F0502020204030204" pitchFamily="34" charset="0"/>
              </a:rPr>
              <a:t>Supporting JWST Public Engagement programme with UKATC</a:t>
            </a:r>
          </a:p>
          <a:p>
            <a:r>
              <a:rPr lang="en-GB" sz="2000" dirty="0" smtClean="0">
                <a:latin typeface="Calibri" panose="020F0502020204030204" pitchFamily="34" charset="0"/>
                <a:cs typeface="Calibri" panose="020F0502020204030204" pitchFamily="34" charset="0"/>
              </a:rPr>
              <a:t>STFC providing modest resource to  mission groups to foster networking.</a:t>
            </a:r>
          </a:p>
          <a:p>
            <a:pPr lvl="1">
              <a:buFont typeface="Arial" panose="020B0604020202020204" pitchFamily="34" charset="0"/>
              <a:buChar char="•"/>
            </a:pPr>
            <a:r>
              <a:rPr lang="en-GB" sz="1800" dirty="0" smtClean="0">
                <a:solidFill>
                  <a:srgbClr val="0070C0"/>
                </a:solidFill>
                <a:latin typeface="Calibri" panose="020F0502020204030204" pitchFamily="34" charset="0"/>
                <a:cs typeface="Calibri" panose="020F0502020204030204" pitchFamily="34" charset="0"/>
              </a:rPr>
              <a:t>ESA: Euclid, Athena, JUICE, Solar Orbiter, Cassini</a:t>
            </a:r>
          </a:p>
          <a:p>
            <a:pPr lvl="1">
              <a:buFont typeface="Arial" panose="020B0604020202020204" pitchFamily="34" charset="0"/>
              <a:buChar char="•"/>
            </a:pPr>
            <a:r>
              <a:rPr lang="en-GB" sz="1800" dirty="0" smtClean="0">
                <a:solidFill>
                  <a:srgbClr val="0070C0"/>
                </a:solidFill>
                <a:latin typeface="Calibri" panose="020F0502020204030204" pitchFamily="34" charset="0"/>
                <a:cs typeface="Calibri" panose="020F0502020204030204" pitchFamily="34" charset="0"/>
              </a:rPr>
              <a:t>Non-ESA: </a:t>
            </a:r>
            <a:r>
              <a:rPr lang="en-GB" sz="1800" dirty="0" err="1" smtClean="0">
                <a:solidFill>
                  <a:srgbClr val="0070C0"/>
                </a:solidFill>
                <a:latin typeface="Calibri" panose="020F0502020204030204" pitchFamily="34" charset="0"/>
                <a:cs typeface="Calibri" panose="020F0502020204030204" pitchFamily="34" charset="0"/>
              </a:rPr>
              <a:t>Astrosat</a:t>
            </a:r>
            <a:r>
              <a:rPr lang="en-GB" sz="1800" dirty="0" smtClean="0">
                <a:solidFill>
                  <a:srgbClr val="0070C0"/>
                </a:solidFill>
                <a:latin typeface="Calibri" panose="020F0502020204030204" pitchFamily="34" charset="0"/>
                <a:cs typeface="Calibri" panose="020F0502020204030204" pitchFamily="34" charset="0"/>
              </a:rPr>
              <a:t>, OSIRIS-Rex</a:t>
            </a:r>
            <a:endParaRPr lang="en-GB" sz="1800" dirty="0">
              <a:solidFill>
                <a:srgbClr val="0070C0"/>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52320" y="332656"/>
            <a:ext cx="1235323" cy="1189990"/>
          </a:xfrm>
          <a:prstGeom prst="rect">
            <a:avLst/>
          </a:prstGeom>
        </p:spPr>
      </p:pic>
    </p:spTree>
    <p:extLst>
      <p:ext uri="{BB962C8B-B14F-4D97-AF65-F5344CB8AC3E}">
        <p14:creationId xmlns:p14="http://schemas.microsoft.com/office/powerpoint/2010/main" val="24974174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6699"/>
                </a:solidFill>
                <a:latin typeface="Calibri" panose="020F0502020204030204" pitchFamily="34" charset="0"/>
                <a:cs typeface="Calibri" panose="020F0502020204030204" pitchFamily="34" charset="0"/>
              </a:rPr>
              <a:t>Astronomy Grants Panel</a:t>
            </a:r>
            <a:endParaRPr lang="en-GB" sz="4000" dirty="0">
              <a:solidFill>
                <a:srgbClr val="4F81BD"/>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83568" y="1484784"/>
            <a:ext cx="7772400" cy="4104456"/>
          </a:xfrm>
        </p:spPr>
        <p:txBody>
          <a:bodyPr/>
          <a:lstStyle/>
          <a:p>
            <a:r>
              <a:rPr lang="en-US" sz="2000" dirty="0">
                <a:latin typeface="Calibri" panose="020F0502020204030204" pitchFamily="34" charset="0"/>
                <a:cs typeface="Calibri" panose="020F0502020204030204" pitchFamily="34" charset="0"/>
              </a:rPr>
              <a:t>In the </a:t>
            </a:r>
            <a:r>
              <a:rPr lang="en-US" sz="2000" dirty="0" smtClean="0">
                <a:latin typeface="Calibri" panose="020F0502020204030204" pitchFamily="34" charset="0"/>
                <a:cs typeface="Calibri" panose="020F0502020204030204" pitchFamily="34" charset="0"/>
              </a:rPr>
              <a:t>2016 </a:t>
            </a:r>
            <a:r>
              <a:rPr lang="en-US" sz="2000" dirty="0">
                <a:latin typeface="Calibri" panose="020F0502020204030204" pitchFamily="34" charset="0"/>
                <a:cs typeface="Calibri" panose="020F0502020204030204" pitchFamily="34" charset="0"/>
              </a:rPr>
              <a:t>round AGP received a total of 32 applications with </a:t>
            </a:r>
            <a:r>
              <a:rPr lang="en-US" sz="2000" dirty="0" smtClean="0">
                <a:latin typeface="Calibri" panose="020F0502020204030204" pitchFamily="34" charset="0"/>
                <a:cs typeface="Calibri" panose="020F0502020204030204" pitchFamily="34" charset="0"/>
              </a:rPr>
              <a:t/>
            </a:r>
            <a:br>
              <a:rPr lang="en-US" sz="2000" dirty="0" smtClean="0">
                <a:latin typeface="Calibri" panose="020F0502020204030204" pitchFamily="34" charset="0"/>
                <a:cs typeface="Calibri" panose="020F0502020204030204" pitchFamily="34" charset="0"/>
              </a:rPr>
            </a:br>
            <a:r>
              <a:rPr lang="en-US" sz="2000" dirty="0" smtClean="0">
                <a:latin typeface="Calibri" panose="020F0502020204030204" pitchFamily="34" charset="0"/>
                <a:cs typeface="Calibri" panose="020F0502020204030204" pitchFamily="34" charset="0"/>
              </a:rPr>
              <a:t>204 </a:t>
            </a:r>
            <a:r>
              <a:rPr lang="en-US" sz="2000" dirty="0">
                <a:latin typeface="Calibri" panose="020F0502020204030204" pitchFamily="34" charset="0"/>
                <a:cs typeface="Calibri" panose="020F0502020204030204" pitchFamily="34" charset="0"/>
              </a:rPr>
              <a:t>co-applicants proposing a total of </a:t>
            </a:r>
            <a:r>
              <a:rPr lang="en-US" sz="2000" dirty="0" smtClean="0">
                <a:latin typeface="Calibri" panose="020F0502020204030204" pitchFamily="34" charset="0"/>
                <a:cs typeface="Calibri" panose="020F0502020204030204" pitchFamily="34" charset="0"/>
              </a:rPr>
              <a:t>202 projects: a 24% rise over the same round 3 years ago</a:t>
            </a:r>
          </a:p>
          <a:p>
            <a:r>
              <a:rPr lang="en-US" sz="2000" dirty="0" smtClean="0">
                <a:latin typeface="Calibri" panose="020F0502020204030204" pitchFamily="34" charset="0"/>
                <a:cs typeface="Calibri" panose="020F0502020204030204" pitchFamily="34" charset="0"/>
              </a:rPr>
              <a:t>These requested 196 </a:t>
            </a:r>
            <a:r>
              <a:rPr lang="en-US" sz="2000" dirty="0">
                <a:latin typeface="Calibri" panose="020F0502020204030204" pitchFamily="34" charset="0"/>
                <a:cs typeface="Calibri" panose="020F0502020204030204" pitchFamily="34" charset="0"/>
              </a:rPr>
              <a:t>PDRAs and technicians at a total cost of </a:t>
            </a:r>
            <a:r>
              <a:rPr lang="en-US" sz="2000" dirty="0" smtClean="0">
                <a:latin typeface="Calibri" panose="020F0502020204030204" pitchFamily="34" charset="0"/>
                <a:cs typeface="Calibri" panose="020F0502020204030204" pitchFamily="34" charset="0"/>
              </a:rPr>
              <a:t/>
            </a:r>
            <a:br>
              <a:rPr lang="en-US" sz="2000" dirty="0" smtClean="0">
                <a:latin typeface="Calibri" panose="020F0502020204030204" pitchFamily="34" charset="0"/>
                <a:cs typeface="Calibri" panose="020F0502020204030204" pitchFamily="34" charset="0"/>
              </a:rPr>
            </a:br>
            <a:r>
              <a:rPr lang="en-US" sz="2000" dirty="0" smtClean="0">
                <a:latin typeface="Calibri" panose="020F0502020204030204" pitchFamily="34" charset="0"/>
                <a:cs typeface="Calibri" panose="020F0502020204030204" pitchFamily="34" charset="0"/>
              </a:rPr>
              <a:t>£</a:t>
            </a:r>
            <a:r>
              <a:rPr lang="en-US" sz="2000" dirty="0">
                <a:latin typeface="Calibri" panose="020F0502020204030204" pitchFamily="34" charset="0"/>
                <a:cs typeface="Calibri" panose="020F0502020204030204" pitchFamily="34" charset="0"/>
              </a:rPr>
              <a:t>27M </a:t>
            </a:r>
            <a:r>
              <a:rPr lang="en-US" sz="2000" dirty="0" err="1" smtClean="0">
                <a:latin typeface="Calibri" panose="020F0502020204030204" pitchFamily="34" charset="0"/>
                <a:cs typeface="Calibri" panose="020F0502020204030204" pitchFamily="34" charset="0"/>
              </a:rPr>
              <a:t>p.a</a:t>
            </a:r>
            <a:endParaRPr lang="en-US" sz="2000" dirty="0" smtClean="0">
              <a:latin typeface="Calibri" panose="020F0502020204030204" pitchFamily="34" charset="0"/>
              <a:cs typeface="Calibri" panose="020F0502020204030204" pitchFamily="34" charset="0"/>
            </a:endParaRPr>
          </a:p>
          <a:p>
            <a:r>
              <a:rPr lang="en-US" sz="2000" dirty="0" smtClean="0">
                <a:latin typeface="Calibri" panose="020F0502020204030204" pitchFamily="34" charset="0"/>
                <a:cs typeface="Calibri" panose="020F0502020204030204" pitchFamily="34" charset="0"/>
              </a:rPr>
              <a:t>New applications from Bath, Lancaster, Glasgow/Dundee and </a:t>
            </a:r>
            <a:r>
              <a:rPr lang="en-US" sz="2000" dirty="0" err="1" smtClean="0">
                <a:latin typeface="Calibri" panose="020F0502020204030204" pitchFamily="34" charset="0"/>
                <a:cs typeface="Calibri" panose="020F0502020204030204" pitchFamily="34" charset="0"/>
              </a:rPr>
              <a:t>Northumbria</a:t>
            </a:r>
            <a:r>
              <a:rPr lang="en-US" sz="2000" dirty="0" smtClean="0">
                <a:latin typeface="Calibri" panose="020F0502020204030204" pitchFamily="34" charset="0"/>
                <a:cs typeface="Calibri" panose="020F0502020204030204" pitchFamily="34" charset="0"/>
              </a:rPr>
              <a:t>/Durham consortia – largely unable to support.</a:t>
            </a:r>
          </a:p>
          <a:p>
            <a:r>
              <a:rPr lang="en-US" sz="2000" dirty="0" smtClean="0">
                <a:latin typeface="Calibri" panose="020F0502020204030204" pitchFamily="34" charset="0"/>
                <a:cs typeface="Calibri" panose="020F0502020204030204" pitchFamily="34" charset="0"/>
              </a:rPr>
              <a:t>We were able to support </a:t>
            </a:r>
            <a:r>
              <a:rPr lang="en-US" sz="2000" dirty="0">
                <a:latin typeface="Calibri" panose="020F0502020204030204" pitchFamily="34" charset="0"/>
                <a:cs typeface="Calibri" panose="020F0502020204030204" pitchFamily="34" charset="0"/>
              </a:rPr>
              <a:t>89 of the highest-ranked projects, comprising funding for </a:t>
            </a:r>
            <a:r>
              <a:rPr lang="en-US" sz="2000" dirty="0" smtClean="0">
                <a:latin typeface="Calibri" panose="020F0502020204030204" pitchFamily="34" charset="0"/>
                <a:cs typeface="Calibri" panose="020F0502020204030204" pitchFamily="34" charset="0"/>
              </a:rPr>
              <a:t>74 </a:t>
            </a:r>
            <a:r>
              <a:rPr lang="en-US" sz="2000" dirty="0">
                <a:latin typeface="Calibri" panose="020F0502020204030204" pitchFamily="34" charset="0"/>
                <a:cs typeface="Calibri" panose="020F0502020204030204" pitchFamily="34" charset="0"/>
              </a:rPr>
              <a:t>PDRAs and </a:t>
            </a:r>
            <a:r>
              <a:rPr lang="en-US" sz="2000" dirty="0" smtClean="0">
                <a:latin typeface="Calibri" panose="020F0502020204030204" pitchFamily="34" charset="0"/>
                <a:cs typeface="Calibri" panose="020F0502020204030204" pitchFamily="34" charset="0"/>
              </a:rPr>
              <a:t>technicians costing £9.3M </a:t>
            </a:r>
            <a:r>
              <a:rPr lang="en-US" sz="2000" dirty="0">
                <a:latin typeface="Calibri" panose="020F0502020204030204" pitchFamily="34" charset="0"/>
                <a:cs typeface="Calibri" panose="020F0502020204030204" pitchFamily="34" charset="0"/>
              </a:rPr>
              <a:t>p.a</a:t>
            </a:r>
            <a:r>
              <a:rPr lang="en-US" sz="2000" dirty="0" smtClean="0">
                <a:latin typeface="Calibri" panose="020F0502020204030204" pitchFamily="34" charset="0"/>
                <a:cs typeface="Calibri" panose="020F0502020204030204" pitchFamily="34" charset="0"/>
              </a:rPr>
              <a:t>.</a:t>
            </a:r>
          </a:p>
          <a:p>
            <a:r>
              <a:rPr lang="en-US" sz="2000" dirty="0" smtClean="0">
                <a:latin typeface="Calibri" panose="020F0502020204030204" pitchFamily="34" charset="0"/>
                <a:cs typeface="Calibri" panose="020F0502020204030204" pitchFamily="34" charset="0"/>
              </a:rPr>
              <a:t>Average </a:t>
            </a:r>
            <a:r>
              <a:rPr lang="en-US" sz="2000" dirty="0" err="1" smtClean="0">
                <a:latin typeface="Calibri" panose="020F0502020204030204" pitchFamily="34" charset="0"/>
                <a:cs typeface="Calibri" panose="020F0502020204030204" pitchFamily="34" charset="0"/>
              </a:rPr>
              <a:t>FeC</a:t>
            </a:r>
            <a:r>
              <a:rPr lang="en-US" sz="2000" dirty="0" smtClean="0">
                <a:latin typeface="Calibri" panose="020F0502020204030204" pitchFamily="34" charset="0"/>
                <a:cs typeface="Calibri" panose="020F0502020204030204" pitchFamily="34" charset="0"/>
              </a:rPr>
              <a:t> was 16% (median 20%)</a:t>
            </a:r>
          </a:p>
          <a:p>
            <a:r>
              <a:rPr lang="en-US" sz="2000" dirty="0" smtClean="0">
                <a:latin typeface="Calibri" panose="020F0502020204030204" pitchFamily="34" charset="0"/>
                <a:cs typeface="Calibri" panose="020F0502020204030204" pitchFamily="34" charset="0"/>
              </a:rPr>
              <a:t>Flat cash funding biting hard and many excellent proposals unfunded</a:t>
            </a:r>
          </a:p>
          <a:p>
            <a:r>
              <a:rPr lang="en-US" sz="2000" dirty="0" smtClean="0">
                <a:latin typeface="Calibri" panose="020F0502020204030204" pitchFamily="34" charset="0"/>
                <a:cs typeface="Calibri" panose="020F0502020204030204" pitchFamily="34" charset="0"/>
              </a:rPr>
              <a:t>For 2017 Jim Wild is chair </a:t>
            </a:r>
            <a:r>
              <a:rPr lang="en-US" sz="2000" smtClean="0">
                <a:latin typeface="Calibri" panose="020F0502020204030204" pitchFamily="34" charset="0"/>
                <a:cs typeface="Calibri" panose="020F0502020204030204" pitchFamily="34" charset="0"/>
              </a:rPr>
              <a:t>and Lyndsay </a:t>
            </a:r>
            <a:r>
              <a:rPr lang="en-US" sz="2000" dirty="0" smtClean="0">
                <a:latin typeface="Calibri" panose="020F0502020204030204" pitchFamily="34" charset="0"/>
                <a:cs typeface="Calibri" panose="020F0502020204030204" pitchFamily="34" charset="0"/>
              </a:rPr>
              <a:t>Fletcher vice-chair</a:t>
            </a:r>
            <a:endParaRPr lang="en-GB" sz="2000" dirty="0">
              <a:latin typeface="Calibri" panose="020F0502020204030204" pitchFamily="34" charset="0"/>
              <a:cs typeface="Calibri" panose="020F0502020204030204" pitchFamily="34" charset="0"/>
            </a:endParaRPr>
          </a:p>
          <a:p>
            <a:endParaRPr lang="en-GB" sz="2000" dirty="0"/>
          </a:p>
        </p:txBody>
      </p:sp>
    </p:spTree>
    <p:extLst>
      <p:ext uri="{BB962C8B-B14F-4D97-AF65-F5344CB8AC3E}">
        <p14:creationId xmlns:p14="http://schemas.microsoft.com/office/powerpoint/2010/main" val="38957382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04" y="188640"/>
            <a:ext cx="9144000" cy="1143000"/>
          </a:xfrm>
        </p:spPr>
        <p:txBody>
          <a:bodyPr/>
          <a:lstStyle/>
          <a:p>
            <a:r>
              <a:rPr lang="en-GB" dirty="0" smtClean="0">
                <a:solidFill>
                  <a:srgbClr val="006699"/>
                </a:solidFill>
                <a:latin typeface="Calibri" panose="020F0502020204030204" pitchFamily="34" charset="0"/>
                <a:cs typeface="Calibri" panose="020F0502020204030204" pitchFamily="34" charset="0"/>
              </a:rPr>
              <a:t>HPC, HTC and Big Data?</a:t>
            </a:r>
            <a:endParaRPr lang="en-GB" sz="4500" dirty="0">
              <a:solidFill>
                <a:srgbClr val="4F81BD"/>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043608" y="1412776"/>
            <a:ext cx="7632848" cy="3945050"/>
          </a:xfrm>
        </p:spPr>
        <p:txBody>
          <a:bodyPr>
            <a:normAutofit fontScale="92500" lnSpcReduction="10000"/>
          </a:bodyPr>
          <a:lstStyle/>
          <a:p>
            <a:r>
              <a:rPr lang="en-GB" sz="2000" dirty="0" smtClean="0">
                <a:latin typeface="Calibri" panose="020F0502020204030204" pitchFamily="34" charset="0"/>
                <a:cs typeface="Calibri" panose="020F0502020204030204" pitchFamily="34" charset="0"/>
              </a:rPr>
              <a:t>We recognise that </a:t>
            </a:r>
            <a:r>
              <a:rPr lang="en-GB" sz="2000" dirty="0" err="1" smtClean="0">
                <a:latin typeface="Calibri" panose="020F0502020204030204" pitchFamily="34" charset="0"/>
                <a:cs typeface="Calibri" panose="020F0502020204030204" pitchFamily="34" charset="0"/>
              </a:rPr>
              <a:t>DiRAC</a:t>
            </a:r>
            <a:r>
              <a:rPr lang="en-GB" sz="2000" dirty="0" smtClean="0">
                <a:latin typeface="Calibri" panose="020F0502020204030204" pitchFamily="34" charset="0"/>
                <a:cs typeface="Calibri" panose="020F0502020204030204" pitchFamily="34" charset="0"/>
              </a:rPr>
              <a:t> requires planned updating and development and are working to find the necessary capital and resource</a:t>
            </a:r>
          </a:p>
          <a:p>
            <a:endParaRPr lang="en-GB" sz="2000" dirty="0" smtClean="0">
              <a:latin typeface="Calibri" panose="020F0502020204030204" pitchFamily="34" charset="0"/>
              <a:cs typeface="Calibri" panose="020F0502020204030204" pitchFamily="34" charset="0"/>
            </a:endParaRPr>
          </a:p>
          <a:p>
            <a:r>
              <a:rPr lang="en-GB" sz="2000" dirty="0" smtClean="0">
                <a:latin typeface="Calibri" panose="020F0502020204030204" pitchFamily="34" charset="0"/>
                <a:cs typeface="Calibri" panose="020F0502020204030204" pitchFamily="34" charset="0"/>
              </a:rPr>
              <a:t>We are paying a share of the UK fee to be a member of PRACE</a:t>
            </a:r>
          </a:p>
          <a:p>
            <a:endParaRPr lang="en-GB" sz="2000" dirty="0" smtClean="0">
              <a:latin typeface="Calibri" panose="020F0502020204030204" pitchFamily="34" charset="0"/>
              <a:cs typeface="Calibri" panose="020F0502020204030204" pitchFamily="34" charset="0"/>
            </a:endParaRPr>
          </a:p>
          <a:p>
            <a:r>
              <a:rPr lang="en-GB" sz="2000" dirty="0" smtClean="0">
                <a:latin typeface="Calibri" panose="020F0502020204030204" pitchFamily="34" charset="0"/>
                <a:cs typeface="Calibri" panose="020F0502020204030204" pitchFamily="34" charset="0"/>
              </a:rPr>
              <a:t>Approach to be part of a broader and more integrated plan for STFC computing so working with leads in UKT0, STFC labs and major projects to provide a strategic approach, and also a cross-council initiative.  In close communication with BEIS</a:t>
            </a:r>
          </a:p>
          <a:p>
            <a:endParaRPr lang="en-GB" dirty="0">
              <a:latin typeface="Calibri" panose="020F0502020204030204" pitchFamily="34" charset="0"/>
              <a:cs typeface="Calibri" panose="020F0502020204030204" pitchFamily="34" charset="0"/>
            </a:endParaRPr>
          </a:p>
          <a:p>
            <a:r>
              <a:rPr lang="en-GB" sz="2000" dirty="0" smtClean="0">
                <a:latin typeface="Calibri" panose="020F0502020204030204" pitchFamily="34" charset="0"/>
                <a:cs typeface="Calibri" panose="020F0502020204030204" pitchFamily="34" charset="0"/>
              </a:rPr>
              <a:t>Realising a data centre to cover SKA, LSST, Euclid etc.  requires capital we do not have but is part of the plan. </a:t>
            </a:r>
          </a:p>
        </p:txBody>
      </p:sp>
    </p:spTree>
    <p:extLst>
      <p:ext uri="{BB962C8B-B14F-4D97-AF65-F5344CB8AC3E}">
        <p14:creationId xmlns:p14="http://schemas.microsoft.com/office/powerpoint/2010/main" val="36853645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6699"/>
                </a:solidFill>
                <a:latin typeface="Calibri" panose="020F0502020204030204" pitchFamily="34" charset="0"/>
                <a:cs typeface="Calibri" panose="020F0502020204030204" pitchFamily="34" charset="0"/>
              </a:rPr>
              <a:t>EU and </a:t>
            </a:r>
            <a:r>
              <a:rPr lang="en-GB" dirty="0" err="1" smtClean="0">
                <a:solidFill>
                  <a:srgbClr val="006699"/>
                </a:solidFill>
                <a:latin typeface="Calibri" panose="020F0502020204030204" pitchFamily="34" charset="0"/>
                <a:cs typeface="Calibri" panose="020F0502020204030204" pitchFamily="34" charset="0"/>
              </a:rPr>
              <a:t>Astronet</a:t>
            </a:r>
            <a:endParaRPr lang="en-GB" dirty="0">
              <a:solidFill>
                <a:srgbClr val="006699"/>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r>
              <a:rPr lang="en-GB" sz="2000" dirty="0" smtClean="0">
                <a:latin typeface="Calibri" panose="020F0502020204030204" pitchFamily="34" charset="0"/>
                <a:cs typeface="Calibri" panose="020F0502020204030204" pitchFamily="34" charset="0"/>
              </a:rPr>
              <a:t>UK has done well out of EU network support – particularly for tech development and transnational access: </a:t>
            </a:r>
            <a:r>
              <a:rPr lang="en-GB" sz="2000" dirty="0" err="1" smtClean="0">
                <a:latin typeface="Calibri" panose="020F0502020204030204" pitchFamily="34" charset="0"/>
                <a:cs typeface="Calibri" panose="020F0502020204030204" pitchFamily="34" charset="0"/>
              </a:rPr>
              <a:t>Opticon</a:t>
            </a:r>
            <a:r>
              <a:rPr lang="en-GB" sz="2000" dirty="0" smtClean="0">
                <a:latin typeface="Calibri" panose="020F0502020204030204" pitchFamily="34" charset="0"/>
                <a:cs typeface="Calibri" panose="020F0502020204030204" pitchFamily="34" charset="0"/>
              </a:rPr>
              <a:t>, </a:t>
            </a:r>
            <a:r>
              <a:rPr lang="en-GB" sz="2000" dirty="0" err="1" smtClean="0">
                <a:latin typeface="Calibri" panose="020F0502020204030204" pitchFamily="34" charset="0"/>
                <a:cs typeface="Calibri" panose="020F0502020204030204" pitchFamily="34" charset="0"/>
              </a:rPr>
              <a:t>Radionet</a:t>
            </a:r>
            <a:r>
              <a:rPr lang="en-GB" sz="2000" dirty="0" smtClean="0">
                <a:latin typeface="Calibri" panose="020F0502020204030204" pitchFamily="34" charset="0"/>
                <a:cs typeface="Calibri" panose="020F0502020204030204" pitchFamily="34" charset="0"/>
              </a:rPr>
              <a:t>, </a:t>
            </a:r>
            <a:r>
              <a:rPr lang="en-GB" sz="2000" dirty="0" err="1" smtClean="0">
                <a:latin typeface="Calibri" panose="020F0502020204030204" pitchFamily="34" charset="0"/>
                <a:cs typeface="Calibri" panose="020F0502020204030204" pitchFamily="34" charset="0"/>
              </a:rPr>
              <a:t>Solarnet</a:t>
            </a:r>
            <a:r>
              <a:rPr lang="en-GB" sz="2000" dirty="0" smtClean="0">
                <a:latin typeface="Calibri" panose="020F0502020204030204" pitchFamily="34" charset="0"/>
                <a:cs typeface="Calibri" panose="020F0502020204030204" pitchFamily="34" charset="0"/>
              </a:rPr>
              <a:t>, </a:t>
            </a:r>
            <a:r>
              <a:rPr lang="en-GB" sz="2000" dirty="0" err="1" smtClean="0">
                <a:latin typeface="Calibri" panose="020F0502020204030204" pitchFamily="34" charset="0"/>
                <a:cs typeface="Calibri" panose="020F0502020204030204" pitchFamily="34" charset="0"/>
              </a:rPr>
              <a:t>Europlanet</a:t>
            </a:r>
            <a:r>
              <a:rPr lang="en-GB" sz="2000" dirty="0" smtClean="0">
                <a:latin typeface="Calibri" panose="020F0502020204030204" pitchFamily="34" charset="0"/>
                <a:cs typeface="Calibri" panose="020F0502020204030204" pitchFamily="34" charset="0"/>
              </a:rPr>
              <a:t>, </a:t>
            </a:r>
            <a:r>
              <a:rPr lang="en-GB" sz="2000" dirty="0" err="1" smtClean="0">
                <a:latin typeface="Calibri" panose="020F0502020204030204" pitchFamily="34" charset="0"/>
                <a:cs typeface="Calibri" panose="020F0502020204030204" pitchFamily="34" charset="0"/>
              </a:rPr>
              <a:t>Asterics</a:t>
            </a:r>
            <a:r>
              <a:rPr lang="en-GB" sz="2000" dirty="0" smtClean="0">
                <a:latin typeface="Calibri" panose="020F0502020204030204" pitchFamily="34" charset="0"/>
                <a:cs typeface="Calibri" panose="020F0502020204030204" pitchFamily="34" charset="0"/>
              </a:rPr>
              <a:t>, Aeneas </a:t>
            </a:r>
            <a:r>
              <a:rPr lang="en-GB" sz="2000" dirty="0" err="1" smtClean="0">
                <a:latin typeface="Calibri" panose="020F0502020204030204" pitchFamily="34" charset="0"/>
                <a:cs typeface="Calibri" panose="020F0502020204030204" pitchFamily="34" charset="0"/>
              </a:rPr>
              <a:t>etc</a:t>
            </a:r>
            <a:endParaRPr lang="en-GB" sz="2000" dirty="0" smtClean="0">
              <a:latin typeface="Calibri" panose="020F0502020204030204" pitchFamily="34" charset="0"/>
              <a:cs typeface="Calibri" panose="020F0502020204030204" pitchFamily="34" charset="0"/>
            </a:endParaRPr>
          </a:p>
          <a:p>
            <a:endParaRPr lang="en-GB" sz="2000" dirty="0" smtClean="0">
              <a:latin typeface="Calibri" panose="020F0502020204030204" pitchFamily="34" charset="0"/>
              <a:cs typeface="Calibri" panose="020F0502020204030204" pitchFamily="34" charset="0"/>
            </a:endParaRPr>
          </a:p>
          <a:p>
            <a:r>
              <a:rPr lang="en-GB" sz="2000" dirty="0" smtClean="0">
                <a:latin typeface="Calibri" panose="020F0502020204030204" pitchFamily="34" charset="0"/>
                <a:cs typeface="Calibri" panose="020F0502020204030204" pitchFamily="34" charset="0"/>
              </a:rPr>
              <a:t>Also big beneficiaries from ERCs – almost 100MEuros</a:t>
            </a:r>
          </a:p>
          <a:p>
            <a:endParaRPr lang="en-GB" sz="2000" dirty="0" smtClean="0">
              <a:latin typeface="Calibri" panose="020F0502020204030204" pitchFamily="34" charset="0"/>
              <a:cs typeface="Calibri" panose="020F0502020204030204" pitchFamily="34" charset="0"/>
            </a:endParaRPr>
          </a:p>
          <a:p>
            <a:r>
              <a:rPr lang="en-GB" sz="2000" dirty="0" smtClean="0">
                <a:latin typeface="Calibri" panose="020F0502020204030204" pitchFamily="34" charset="0"/>
                <a:cs typeface="Calibri" panose="020F0502020204030204" pitchFamily="34" charset="0"/>
              </a:rPr>
              <a:t>Played key role in the development of European Science Vision and Infrastructure Roadmap for Astronomy via </a:t>
            </a:r>
            <a:r>
              <a:rPr lang="en-GB" sz="2000" dirty="0" err="1" smtClean="0">
                <a:latin typeface="Calibri" panose="020F0502020204030204" pitchFamily="34" charset="0"/>
                <a:cs typeface="Calibri" panose="020F0502020204030204" pitchFamily="34" charset="0"/>
              </a:rPr>
              <a:t>Astronet</a:t>
            </a:r>
            <a:endParaRPr lang="en-GB" sz="2000" dirty="0" smtClean="0">
              <a:latin typeface="Calibri" panose="020F0502020204030204" pitchFamily="34" charset="0"/>
              <a:cs typeface="Calibri" panose="020F0502020204030204" pitchFamily="34" charset="0"/>
            </a:endParaRPr>
          </a:p>
          <a:p>
            <a:endParaRPr lang="en-GB" sz="2000" dirty="0" smtClean="0">
              <a:latin typeface="Calibri" panose="020F0502020204030204" pitchFamily="34" charset="0"/>
              <a:cs typeface="Calibri" panose="020F0502020204030204" pitchFamily="34" charset="0"/>
            </a:endParaRPr>
          </a:p>
          <a:p>
            <a:r>
              <a:rPr lang="en-GB" sz="2000" dirty="0" smtClean="0">
                <a:latin typeface="Calibri" panose="020F0502020204030204" pitchFamily="34" charset="0"/>
                <a:cs typeface="Calibri" panose="020F0502020204030204" pitchFamily="34" charset="0"/>
              </a:rPr>
              <a:t>Poised to continue – timed with US Decadal Survey, via new Astronet funded by agencies</a:t>
            </a:r>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55945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3976"/>
            <a:ext cx="9144000" cy="927100"/>
          </a:xfrm>
        </p:spPr>
        <p:txBody>
          <a:bodyPr/>
          <a:lstStyle/>
          <a:p>
            <a:pPr>
              <a:defRPr/>
            </a:pPr>
            <a:r>
              <a:rPr lang="en-GB" kern="1200" dirty="0">
                <a:solidFill>
                  <a:srgbClr val="006699"/>
                </a:solidFill>
                <a:latin typeface="Calibri" panose="020F0502020204030204" pitchFamily="34" charset="0"/>
                <a:cs typeface="Calibri" panose="020F0502020204030204" pitchFamily="34" charset="0"/>
              </a:rPr>
              <a:t>UKRI - a great opportunity </a:t>
            </a:r>
            <a:endParaRPr lang="en-GB" kern="1200" dirty="0">
              <a:ln w="19050">
                <a:noFill/>
                <a:prstDash val="solid"/>
              </a:ln>
              <a:solidFill>
                <a:srgbClr val="006699"/>
              </a:solidFill>
              <a:latin typeface="Calibri" panose="020F0502020204030204" pitchFamily="34" charset="0"/>
              <a:ea typeface="+mn-ea"/>
              <a:cs typeface="Calibri" panose="020F0502020204030204" pitchFamily="34" charset="0"/>
            </a:endParaRPr>
          </a:p>
        </p:txBody>
      </p:sp>
      <p:sp>
        <p:nvSpPr>
          <p:cNvPr id="5" name="TextBox 4"/>
          <p:cNvSpPr txBox="1"/>
          <p:nvPr/>
        </p:nvSpPr>
        <p:spPr>
          <a:xfrm>
            <a:off x="327051" y="1514980"/>
            <a:ext cx="3884909" cy="3139321"/>
          </a:xfrm>
          <a:prstGeom prst="rect">
            <a:avLst/>
          </a:prstGeom>
          <a:noFill/>
        </p:spPr>
        <p:txBody>
          <a:bodyPr wrap="square" rtlCol="0">
            <a:spAutoFit/>
          </a:bodyPr>
          <a:lstStyle/>
          <a:p>
            <a:pPr marL="342900" indent="-342900" eaLnBrk="1" hangingPunct="1">
              <a:spcAft>
                <a:spcPts val="1200"/>
              </a:spcAft>
              <a:buFont typeface="Arial" panose="020B0604020202020204" pitchFamily="34" charset="0"/>
              <a:buChar char="•"/>
            </a:pPr>
            <a:r>
              <a:rPr lang="en-GB" sz="2400" dirty="0" smtClean="0">
                <a:solidFill>
                  <a:srgbClr val="000000"/>
                </a:solidFill>
                <a:latin typeface="Calibri" panose="020F0502020204030204" pitchFamily="34" charset="0"/>
                <a:ea typeface="ヒラギノ角ゴ Pro W3"/>
                <a:cs typeface="Calibri" panose="020F0502020204030204" pitchFamily="34" charset="0"/>
              </a:rPr>
              <a:t>Further</a:t>
            </a:r>
            <a:r>
              <a:rPr lang="en-GB" sz="2400" dirty="0" smtClean="0">
                <a:solidFill>
                  <a:srgbClr val="FFFFFF"/>
                </a:solidFill>
                <a:latin typeface="Calibri" panose="020F0502020204030204" pitchFamily="34" charset="0"/>
                <a:ea typeface="ヒラギノ角ゴ Pro W3"/>
                <a:cs typeface="Calibri" panose="020F0502020204030204" pitchFamily="34" charset="0"/>
              </a:rPr>
              <a:t> </a:t>
            </a:r>
            <a:r>
              <a:rPr lang="en-GB" sz="2400" dirty="0">
                <a:solidFill>
                  <a:srgbClr val="000000"/>
                </a:solidFill>
                <a:latin typeface="Calibri" panose="020F0502020204030204" pitchFamily="34" charset="0"/>
                <a:ea typeface="ヒラギノ角ゴ Pro W3"/>
                <a:cs typeface="Calibri" panose="020F0502020204030204" pitchFamily="34" charset="0"/>
              </a:rPr>
              <a:t>enhance excellent reputation for science </a:t>
            </a:r>
          </a:p>
          <a:p>
            <a:pPr marL="342900" indent="-342900" eaLnBrk="1" hangingPunct="1">
              <a:spcAft>
                <a:spcPts val="1200"/>
              </a:spcAft>
              <a:buFont typeface="Arial" panose="020B0604020202020204" pitchFamily="34" charset="0"/>
              <a:buChar char="•"/>
            </a:pPr>
            <a:r>
              <a:rPr lang="en-GB" sz="2400" dirty="0">
                <a:solidFill>
                  <a:srgbClr val="000000"/>
                </a:solidFill>
                <a:latin typeface="Calibri" panose="020F0502020204030204" pitchFamily="34" charset="0"/>
                <a:ea typeface="ヒラギノ角ゴ Pro W3"/>
                <a:cs typeface="Calibri" panose="020F0502020204030204" pitchFamily="34" charset="0"/>
              </a:rPr>
              <a:t>Increase synergies/multi-disciplinary work</a:t>
            </a:r>
          </a:p>
          <a:p>
            <a:pPr marL="342900" indent="-342900" eaLnBrk="1" hangingPunct="1">
              <a:spcAft>
                <a:spcPts val="1200"/>
              </a:spcAft>
              <a:buFont typeface="Arial" panose="020B0604020202020204" pitchFamily="34" charset="0"/>
              <a:buChar char="•"/>
            </a:pPr>
            <a:r>
              <a:rPr lang="en-GB" sz="2400" dirty="0">
                <a:solidFill>
                  <a:srgbClr val="000000"/>
                </a:solidFill>
                <a:latin typeface="Calibri" panose="020F0502020204030204" pitchFamily="34" charset="0"/>
                <a:ea typeface="ヒラギノ角ゴ Pro W3"/>
                <a:cs typeface="Calibri" panose="020F0502020204030204" pitchFamily="34" charset="0"/>
              </a:rPr>
              <a:t>Increase impact</a:t>
            </a:r>
            <a:endParaRPr lang="en-GB" sz="2400" b="1" dirty="0">
              <a:solidFill>
                <a:srgbClr val="000000"/>
              </a:solidFill>
              <a:latin typeface="Calibri" panose="020F0502020204030204" pitchFamily="34" charset="0"/>
              <a:ea typeface="ヒラギノ角ゴ Pro W3"/>
              <a:cs typeface="Calibri" panose="020F0502020204030204" pitchFamily="34" charset="0"/>
            </a:endParaRPr>
          </a:p>
          <a:p>
            <a:pPr algn="ctr" eaLnBrk="1" hangingPunct="1"/>
            <a:endParaRPr lang="en-GB" sz="2400" b="1" dirty="0">
              <a:solidFill>
                <a:srgbClr val="000000"/>
              </a:solidFill>
              <a:latin typeface="Calibri" panose="020F0502020204030204" pitchFamily="34" charset="0"/>
              <a:ea typeface="ヒラギノ角ゴ Pro W3"/>
              <a:cs typeface="Calibri" panose="020F0502020204030204" pitchFamily="34" charset="0"/>
            </a:endParaRPr>
          </a:p>
          <a:p>
            <a:pPr algn="ctr" eaLnBrk="1" hangingPunct="1"/>
            <a:endParaRPr lang="en-GB" sz="2400" b="1" dirty="0">
              <a:solidFill>
                <a:srgbClr val="006699"/>
              </a:solidFill>
              <a:latin typeface="Calibri" panose="020F0502020204030204" pitchFamily="34" charset="0"/>
              <a:ea typeface="ヒラギノ角ゴ Pro W3"/>
              <a:cs typeface="Calibri" panose="020F0502020204030204" pitchFamily="34"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10236" y="1643708"/>
            <a:ext cx="4327128" cy="2881867"/>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0" y="4941168"/>
            <a:ext cx="8820472" cy="461665"/>
          </a:xfrm>
          <a:prstGeom prst="rect">
            <a:avLst/>
          </a:prstGeom>
        </p:spPr>
        <p:txBody>
          <a:bodyPr wrap="square">
            <a:spAutoFit/>
          </a:bodyPr>
          <a:lstStyle/>
          <a:p>
            <a:pPr algn="ctr" eaLnBrk="1" hangingPunct="1"/>
            <a:r>
              <a:rPr lang="en-GB" sz="2400" b="1" dirty="0">
                <a:solidFill>
                  <a:srgbClr val="006699"/>
                </a:solidFill>
                <a:latin typeface="Calibri" panose="020F0502020204030204" pitchFamily="34" charset="0"/>
                <a:ea typeface="ヒラギノ角ゴ Pro W3"/>
                <a:cs typeface="Calibri" panose="020F0502020204030204" pitchFamily="34" charset="0"/>
              </a:rPr>
              <a:t>“The whole is more than the sum of its parts”</a:t>
            </a:r>
            <a:endParaRPr lang="en-GB" sz="2400" dirty="0">
              <a:solidFill>
                <a:srgbClr val="006699"/>
              </a:solidFill>
              <a:latin typeface="Lucida Grande"/>
              <a:ea typeface="ヒラギノ角ゴ Pro W3"/>
            </a:endParaRPr>
          </a:p>
        </p:txBody>
      </p:sp>
    </p:spTree>
    <p:extLst>
      <p:ext uri="{BB962C8B-B14F-4D97-AF65-F5344CB8AC3E}">
        <p14:creationId xmlns:p14="http://schemas.microsoft.com/office/powerpoint/2010/main" val="457030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54" y="405383"/>
            <a:ext cx="9144000" cy="575345"/>
          </a:xfrm>
        </p:spPr>
        <p:txBody>
          <a:bodyPr>
            <a:normAutofit fontScale="90000"/>
          </a:bodyPr>
          <a:lstStyle/>
          <a:p>
            <a:r>
              <a:rPr lang="en-GB" kern="1200" dirty="0">
                <a:solidFill>
                  <a:srgbClr val="006699"/>
                </a:solidFill>
                <a:latin typeface="Calibri" panose="020F0502020204030204" pitchFamily="34" charset="0"/>
                <a:cs typeface="Calibri" panose="020F0502020204030204" pitchFamily="34" charset="0"/>
              </a:rPr>
              <a:t>Studentships and </a:t>
            </a:r>
            <a:r>
              <a:rPr lang="en-GB" kern="1200" dirty="0" smtClean="0">
                <a:solidFill>
                  <a:srgbClr val="006699"/>
                </a:solidFill>
                <a:latin typeface="Calibri" panose="020F0502020204030204" pitchFamily="34" charset="0"/>
                <a:cs typeface="Calibri" panose="020F0502020204030204" pitchFamily="34" charset="0"/>
              </a:rPr>
              <a:t>Fellowships</a:t>
            </a:r>
            <a:endParaRPr lang="en-GB" kern="1200" dirty="0">
              <a:solidFill>
                <a:srgbClr val="006699"/>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539552" y="1124744"/>
            <a:ext cx="8604448" cy="4896544"/>
          </a:xfrm>
        </p:spPr>
        <p:txBody>
          <a:bodyPr>
            <a:normAutofit fontScale="77500" lnSpcReduction="20000"/>
          </a:bodyPr>
          <a:lstStyle/>
          <a:p>
            <a:r>
              <a:rPr lang="en-GB" dirty="0" smtClean="0">
                <a:latin typeface="Calibri" panose="020F0502020204030204" pitchFamily="34" charset="0"/>
                <a:cs typeface="Calibri" panose="020F0502020204030204" pitchFamily="34" charset="0"/>
              </a:rPr>
              <a:t>Applications for a centre for doctoral training in data intensive science were assessed in January . There were eight applications, all of them considered to be of high quality. The successful bid was from UCL</a:t>
            </a:r>
          </a:p>
          <a:p>
            <a:endParaRPr lang="en-GB" dirty="0" smtClean="0">
              <a:latin typeface="Calibri" panose="020F0502020204030204" pitchFamily="34" charset="0"/>
              <a:cs typeface="Calibri" panose="020F0502020204030204" pitchFamily="34" charset="0"/>
            </a:endParaRPr>
          </a:p>
          <a:p>
            <a:r>
              <a:rPr lang="en-GB" dirty="0" smtClean="0">
                <a:latin typeface="Calibri" panose="020F0502020204030204" pitchFamily="34" charset="0"/>
                <a:cs typeface="Calibri" panose="020F0502020204030204" pitchFamily="34" charset="0"/>
              </a:rPr>
              <a:t>153 applications for this year’s Ernest Rutherford Fellowship round have been received. Interviews are being held on as we speak</a:t>
            </a:r>
          </a:p>
          <a:p>
            <a:endParaRPr lang="en-GB" dirty="0" smtClean="0">
              <a:latin typeface="Calibri" panose="020F0502020204030204" pitchFamily="34" charset="0"/>
              <a:cs typeface="Calibri" panose="020F0502020204030204" pitchFamily="34" charset="0"/>
            </a:endParaRPr>
          </a:p>
          <a:p>
            <a:r>
              <a:rPr lang="en-GB" dirty="0" smtClean="0">
                <a:latin typeface="Calibri" panose="020F0502020204030204" pitchFamily="34" charset="0"/>
                <a:cs typeface="Calibri" panose="020F0502020204030204" pitchFamily="34" charset="0"/>
              </a:rPr>
              <a:t>Doctoral Training </a:t>
            </a:r>
            <a:r>
              <a:rPr lang="en-GB" dirty="0">
                <a:latin typeface="Calibri" panose="020F0502020204030204" pitchFamily="34" charset="0"/>
                <a:cs typeface="Calibri" panose="020F0502020204030204" pitchFamily="34" charset="0"/>
              </a:rPr>
              <a:t>P</a:t>
            </a:r>
            <a:r>
              <a:rPr lang="en-GB" dirty="0" smtClean="0">
                <a:latin typeface="Calibri" panose="020F0502020204030204" pitchFamily="34" charset="0"/>
                <a:cs typeface="Calibri" panose="020F0502020204030204" pitchFamily="34" charset="0"/>
              </a:rPr>
              <a:t>artnership studentship allocations were announced in December for 2017 starters only. The allocations for 2018 starters will be made by the end of this year, using the same input data for the algorithm collected in 2016</a:t>
            </a:r>
          </a:p>
          <a:p>
            <a:endParaRPr lang="en-GB" dirty="0" smtClean="0">
              <a:latin typeface="Calibri" panose="020F0502020204030204" pitchFamily="34" charset="0"/>
              <a:cs typeface="Calibri" panose="020F0502020204030204" pitchFamily="34" charset="0"/>
            </a:endParaRPr>
          </a:p>
          <a:p>
            <a:r>
              <a:rPr lang="en-GB" dirty="0" smtClean="0">
                <a:latin typeface="Calibri" panose="020F0502020204030204" pitchFamily="34" charset="0"/>
                <a:cs typeface="Calibri" panose="020F0502020204030204" pitchFamily="34" charset="0"/>
              </a:rPr>
              <a:t>We are currently consulting on a proposal to align our sanctions policy on PhD submission times with our expectation </a:t>
            </a:r>
            <a:r>
              <a:rPr lang="en-GB" dirty="0">
                <a:latin typeface="Calibri" panose="020F0502020204030204" pitchFamily="34" charset="0"/>
                <a:cs typeface="Calibri" panose="020F0502020204030204" pitchFamily="34" charset="0"/>
              </a:rPr>
              <a:t>that </a:t>
            </a:r>
            <a:r>
              <a:rPr lang="en-GB" dirty="0" smtClean="0">
                <a:latin typeface="Calibri" panose="020F0502020204030204" pitchFamily="34" charset="0"/>
                <a:cs typeface="Calibri" panose="020F0502020204030204" pitchFamily="34" charset="0"/>
              </a:rPr>
              <a:t>the</a:t>
            </a:r>
            <a:r>
              <a:rPr lang="en-GB" dirty="0">
                <a:latin typeface="Calibri" panose="020F0502020204030204" pitchFamily="34" charset="0"/>
                <a:cs typeface="Calibri" panose="020F0502020204030204" pitchFamily="34" charset="0"/>
              </a:rPr>
              <a:t>s</a:t>
            </a:r>
            <a:r>
              <a:rPr lang="en-GB" dirty="0" smtClean="0">
                <a:latin typeface="Calibri" panose="020F0502020204030204" pitchFamily="34" charset="0"/>
                <a:cs typeface="Calibri" panose="020F0502020204030204" pitchFamily="34" charset="0"/>
              </a:rPr>
              <a:t>es </a:t>
            </a:r>
            <a:r>
              <a:rPr lang="en-GB" dirty="0">
                <a:latin typeface="Calibri" panose="020F0502020204030204" pitchFamily="34" charset="0"/>
                <a:cs typeface="Calibri" panose="020F0502020204030204" pitchFamily="34" charset="0"/>
              </a:rPr>
              <a:t>should </a:t>
            </a:r>
            <a:r>
              <a:rPr lang="en-GB" dirty="0" smtClean="0">
                <a:latin typeface="Calibri" panose="020F0502020204030204" pitchFamily="34" charset="0"/>
                <a:cs typeface="Calibri" panose="020F0502020204030204" pitchFamily="34" charset="0"/>
              </a:rPr>
              <a:t>be submitted within the funded period of the PhD. The closing date for responses is 17 February</a:t>
            </a:r>
          </a:p>
          <a:p>
            <a:endParaRPr lang="en-GB" dirty="0" smtClean="0">
              <a:latin typeface="Calibri" panose="020F0502020204030204" pitchFamily="34" charset="0"/>
              <a:cs typeface="Calibri" panose="020F0502020204030204" pitchFamily="34" charset="0"/>
            </a:endParaRPr>
          </a:p>
          <a:p>
            <a:r>
              <a:rPr lang="en-GB" dirty="0" smtClean="0">
                <a:latin typeface="Calibri" panose="020F0502020204030204" pitchFamily="34" charset="0"/>
                <a:cs typeface="Calibri" panose="020F0502020204030204" pitchFamily="34" charset="0"/>
              </a:rPr>
              <a:t>The next closing date for Industrial </a:t>
            </a:r>
            <a:r>
              <a:rPr lang="en-GB" dirty="0">
                <a:latin typeface="Calibri" panose="020F0502020204030204" pitchFamily="34" charset="0"/>
                <a:cs typeface="Calibri" panose="020F0502020204030204" pitchFamily="34" charset="0"/>
              </a:rPr>
              <a:t>CASE </a:t>
            </a:r>
            <a:r>
              <a:rPr lang="en-GB" dirty="0" smtClean="0">
                <a:latin typeface="Calibri" panose="020F0502020204030204" pitchFamily="34" charset="0"/>
                <a:cs typeface="Calibri" panose="020F0502020204030204" pitchFamily="34" charset="0"/>
              </a:rPr>
              <a:t>studentships is 6 July</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7727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08720"/>
            <a:ext cx="8604448" cy="5733256"/>
          </a:xfrm>
        </p:spPr>
        <p:txBody>
          <a:bodyPr/>
          <a:lstStyle/>
          <a:p>
            <a:pPr marL="342900" lvl="1" indent="-342900">
              <a:lnSpc>
                <a:spcPct val="90000"/>
              </a:lnSpc>
              <a:spcAft>
                <a:spcPts val="1000"/>
              </a:spcAft>
              <a:buFont typeface="Arial" panose="020B0604020202020204" pitchFamily="34" charset="0"/>
              <a:buChar char="•"/>
              <a:defRPr/>
            </a:pPr>
            <a:r>
              <a:rPr lang="en-GB" sz="2400" dirty="0" smtClean="0">
                <a:solidFill>
                  <a:srgbClr val="000000"/>
                </a:solidFill>
                <a:latin typeface="Calibri" panose="020F0502020204030204" pitchFamily="34" charset="0"/>
                <a:cs typeface="Calibri" panose="020F0502020204030204" pitchFamily="34" charset="0"/>
              </a:rPr>
              <a:t>Some </a:t>
            </a:r>
            <a:r>
              <a:rPr lang="en-GB" sz="2400" dirty="0">
                <a:solidFill>
                  <a:srgbClr val="000000"/>
                </a:solidFill>
                <a:latin typeface="Calibri" panose="020F0502020204030204" pitchFamily="34" charset="0"/>
                <a:cs typeface="Calibri" panose="020F0502020204030204" pitchFamily="34" charset="0"/>
              </a:rPr>
              <a:t>challenging times ahead</a:t>
            </a:r>
          </a:p>
          <a:p>
            <a:pPr marL="742950" lvl="2" indent="-342900">
              <a:lnSpc>
                <a:spcPct val="90000"/>
              </a:lnSpc>
              <a:spcAft>
                <a:spcPts val="1000"/>
              </a:spcAft>
              <a:buFont typeface="Arial" panose="020B0604020202020204" pitchFamily="34" charset="0"/>
              <a:buChar char="•"/>
              <a:defRPr/>
            </a:pPr>
            <a:r>
              <a:rPr lang="en-GB" sz="2400" kern="1200" dirty="0">
                <a:solidFill>
                  <a:srgbClr val="0070C0"/>
                </a:solidFill>
                <a:latin typeface="Calibri"/>
                <a:cs typeface="Calibri"/>
              </a:rPr>
              <a:t>Balancing the programme under flat cash</a:t>
            </a:r>
          </a:p>
          <a:p>
            <a:pPr marL="742950" lvl="2" indent="-342900">
              <a:lnSpc>
                <a:spcPct val="90000"/>
              </a:lnSpc>
              <a:spcAft>
                <a:spcPts val="1000"/>
              </a:spcAft>
              <a:buFont typeface="Arial" panose="020B0604020202020204" pitchFamily="34" charset="0"/>
              <a:buChar char="•"/>
              <a:defRPr/>
            </a:pPr>
            <a:r>
              <a:rPr lang="en-GB" sz="2400" kern="1200" dirty="0">
                <a:solidFill>
                  <a:srgbClr val="0070C0"/>
                </a:solidFill>
                <a:latin typeface="Calibri"/>
                <a:cs typeface="Calibri"/>
              </a:rPr>
              <a:t>Preparing for UKRI</a:t>
            </a:r>
          </a:p>
          <a:p>
            <a:pPr marL="742950" lvl="2" indent="-342900">
              <a:lnSpc>
                <a:spcPct val="90000"/>
              </a:lnSpc>
              <a:spcAft>
                <a:spcPts val="1000"/>
              </a:spcAft>
              <a:buFont typeface="Arial" panose="020B0604020202020204" pitchFamily="34" charset="0"/>
              <a:buChar char="•"/>
              <a:defRPr/>
            </a:pPr>
            <a:r>
              <a:rPr lang="en-GB" sz="2400" kern="1200" dirty="0">
                <a:solidFill>
                  <a:srgbClr val="0070C0"/>
                </a:solidFill>
                <a:latin typeface="Calibri"/>
                <a:cs typeface="Calibri"/>
              </a:rPr>
              <a:t>Preparing for the next </a:t>
            </a:r>
            <a:r>
              <a:rPr lang="en-GB" sz="2400" kern="1200" dirty="0" smtClean="0">
                <a:solidFill>
                  <a:srgbClr val="0070C0"/>
                </a:solidFill>
                <a:latin typeface="Calibri"/>
                <a:cs typeface="Calibri"/>
              </a:rPr>
              <a:t>CSR</a:t>
            </a:r>
          </a:p>
          <a:p>
            <a:pPr marL="742950" lvl="2" indent="-342900">
              <a:lnSpc>
                <a:spcPct val="90000"/>
              </a:lnSpc>
              <a:spcAft>
                <a:spcPts val="1000"/>
              </a:spcAft>
              <a:buFont typeface="Arial" panose="020B0604020202020204" pitchFamily="34" charset="0"/>
              <a:buChar char="•"/>
              <a:defRPr/>
            </a:pPr>
            <a:endParaRPr lang="en-GB" sz="2400" kern="1200" dirty="0" smtClean="0">
              <a:solidFill>
                <a:srgbClr val="0070C0"/>
              </a:solidFill>
              <a:latin typeface="Calibri"/>
              <a:cs typeface="Calibri"/>
            </a:endParaRPr>
          </a:p>
          <a:p>
            <a:pPr marL="342900" lvl="1" indent="-342900">
              <a:lnSpc>
                <a:spcPct val="90000"/>
              </a:lnSpc>
              <a:spcAft>
                <a:spcPts val="1000"/>
              </a:spcAft>
              <a:buFont typeface="Arial" panose="020B0604020202020204" pitchFamily="34" charset="0"/>
              <a:buChar char="•"/>
              <a:defRPr/>
            </a:pPr>
            <a:r>
              <a:rPr lang="en-GB" sz="2400" dirty="0" smtClean="0">
                <a:solidFill>
                  <a:srgbClr val="000000"/>
                </a:solidFill>
                <a:latin typeface="Calibri" panose="020F0502020204030204" pitchFamily="34" charset="0"/>
                <a:cs typeface="Calibri" panose="020F0502020204030204" pitchFamily="34" charset="0"/>
              </a:rPr>
              <a:t>Opportunities </a:t>
            </a:r>
            <a:r>
              <a:rPr lang="en-GB" sz="2400" dirty="0">
                <a:solidFill>
                  <a:srgbClr val="000000"/>
                </a:solidFill>
                <a:latin typeface="Calibri" panose="020F0502020204030204" pitchFamily="34" charset="0"/>
                <a:cs typeface="Calibri" panose="020F0502020204030204" pitchFamily="34" charset="0"/>
              </a:rPr>
              <a:t>in all of </a:t>
            </a:r>
            <a:r>
              <a:rPr lang="en-GB" sz="2400" dirty="0" smtClean="0">
                <a:solidFill>
                  <a:srgbClr val="000000"/>
                </a:solidFill>
                <a:latin typeface="Calibri" panose="020F0502020204030204" pitchFamily="34" charset="0"/>
                <a:cs typeface="Calibri" panose="020F0502020204030204" pitchFamily="34" charset="0"/>
              </a:rPr>
              <a:t>these</a:t>
            </a:r>
          </a:p>
          <a:p>
            <a:pPr marL="742950" lvl="2" indent="-342900">
              <a:lnSpc>
                <a:spcPct val="90000"/>
              </a:lnSpc>
              <a:spcAft>
                <a:spcPts val="1000"/>
              </a:spcAft>
              <a:buFont typeface="Arial" panose="020B0604020202020204" pitchFamily="34" charset="0"/>
              <a:buChar char="•"/>
              <a:defRPr/>
            </a:pPr>
            <a:r>
              <a:rPr lang="en-GB" sz="2400" kern="1200" dirty="0">
                <a:solidFill>
                  <a:srgbClr val="0070C0"/>
                </a:solidFill>
                <a:latin typeface="Calibri"/>
                <a:cs typeface="Calibri"/>
              </a:rPr>
              <a:t>Government recognises </a:t>
            </a:r>
            <a:r>
              <a:rPr lang="en-GB" sz="2400" kern="1200" dirty="0" smtClean="0">
                <a:solidFill>
                  <a:srgbClr val="0070C0"/>
                </a:solidFill>
                <a:latin typeface="Calibri"/>
                <a:cs typeface="Calibri"/>
              </a:rPr>
              <a:t>your value </a:t>
            </a:r>
            <a:r>
              <a:rPr lang="en-GB" sz="2400" kern="1200" dirty="0">
                <a:solidFill>
                  <a:srgbClr val="0070C0"/>
                </a:solidFill>
                <a:latin typeface="Calibri"/>
                <a:cs typeface="Calibri"/>
              </a:rPr>
              <a:t>and doesn’t intend harm</a:t>
            </a:r>
          </a:p>
          <a:p>
            <a:pPr marL="742950" lvl="2" indent="-342900">
              <a:lnSpc>
                <a:spcPct val="90000"/>
              </a:lnSpc>
              <a:spcAft>
                <a:spcPts val="1000"/>
              </a:spcAft>
              <a:buFont typeface="Arial" panose="020B0604020202020204" pitchFamily="34" charset="0"/>
              <a:buChar char="•"/>
              <a:defRPr/>
            </a:pPr>
            <a:r>
              <a:rPr lang="en-GB" sz="2400" kern="1200" dirty="0">
                <a:solidFill>
                  <a:srgbClr val="0070C0"/>
                </a:solidFill>
                <a:latin typeface="Calibri"/>
                <a:cs typeface="Calibri"/>
              </a:rPr>
              <a:t>UKRI should deliver more coherent funding approach allowing excellence to shine</a:t>
            </a:r>
          </a:p>
          <a:p>
            <a:pPr marL="457200" lvl="1" indent="0" defTabSz="457200" eaLnBrk="1" fontAlgn="t" hangingPunct="1">
              <a:lnSpc>
                <a:spcPct val="80000"/>
              </a:lnSpc>
              <a:buNone/>
              <a:defRPr/>
            </a:pPr>
            <a:endParaRPr lang="en-GB" sz="2400" dirty="0">
              <a:solidFill>
                <a:srgbClr val="0070C0"/>
              </a:solidFill>
              <a:latin typeface="Calibri" panose="020F0502020204030204" pitchFamily="34" charset="0"/>
              <a:cs typeface="Calibri" panose="020F0502020204030204" pitchFamily="34" charset="0"/>
            </a:endParaRPr>
          </a:p>
          <a:p>
            <a:endParaRPr lang="en-GB" dirty="0">
              <a:solidFill>
                <a:schemeClr val="accent4"/>
              </a:solidFill>
              <a:latin typeface="Calibri" panose="020F0502020204030204" pitchFamily="34" charset="0"/>
              <a:ea typeface="ヒラギノ角ゴ Pro W3" charset="0"/>
              <a:cs typeface="Calibri" panose="020F0502020204030204" pitchFamily="34" charset="0"/>
            </a:endParaRPr>
          </a:p>
          <a:p>
            <a:pPr marL="0" indent="0">
              <a:buNone/>
            </a:pPr>
            <a:endParaRPr lang="en-GB" dirty="0">
              <a:solidFill>
                <a:schemeClr val="accent4"/>
              </a:solidFill>
              <a:latin typeface="Calibri" panose="020F0502020204030204" pitchFamily="34" charset="0"/>
              <a:ea typeface="ヒラギノ角ゴ Pro W3" charset="0"/>
              <a:cs typeface="Calibri" panose="020F0502020204030204" pitchFamily="34" charset="0"/>
            </a:endParaRPr>
          </a:p>
          <a:p>
            <a:pPr marL="0" indent="0">
              <a:buNone/>
            </a:pPr>
            <a:r>
              <a:rPr lang="en-GB" dirty="0">
                <a:solidFill>
                  <a:schemeClr val="accent1">
                    <a:lumMod val="50000"/>
                  </a:schemeClr>
                </a:solidFill>
                <a:latin typeface="Calibri" panose="020F0502020204030204" pitchFamily="34" charset="0"/>
                <a:ea typeface="ヒラギノ角ゴ Pro W3" charset="0"/>
                <a:cs typeface="Calibri" panose="020F0502020204030204" pitchFamily="34" charset="0"/>
              </a:rPr>
              <a:t>			</a:t>
            </a:r>
            <a:endParaRPr lang="en-GB" dirty="0">
              <a:solidFill>
                <a:schemeClr val="accent4"/>
              </a:solidFill>
              <a:latin typeface="Calibri" panose="020F0502020204030204" pitchFamily="34" charset="0"/>
              <a:ea typeface="ヒラギノ角ゴ Pro W3" charset="0"/>
              <a:cs typeface="Calibri" panose="020F0502020204030204" pitchFamily="34" charset="0"/>
            </a:endParaRPr>
          </a:p>
          <a:p>
            <a:endParaRPr lang="en-GB" dirty="0">
              <a:solidFill>
                <a:schemeClr val="accent4"/>
              </a:solidFill>
              <a:latin typeface="Calibri" panose="020F0502020204030204" pitchFamily="34" charset="0"/>
              <a:ea typeface="ヒラギノ角ゴ Pro W3" charset="0"/>
              <a:cs typeface="Calibri" panose="020F0502020204030204" pitchFamily="34" charset="0"/>
            </a:endParaRPr>
          </a:p>
          <a:p>
            <a:pPr lvl="1"/>
            <a:endParaRPr lang="en-GB" sz="2400" dirty="0">
              <a:solidFill>
                <a:srgbClr val="000000"/>
              </a:solidFill>
              <a:latin typeface="Calibri" panose="020F0502020204030204" pitchFamily="34" charset="0"/>
              <a:ea typeface="ヒラギノ角ゴ Pro W3" charset="0"/>
              <a:cs typeface="Calibri" panose="020F0502020204030204" pitchFamily="34" charset="0"/>
            </a:endParaRPr>
          </a:p>
          <a:p>
            <a:pPr>
              <a:buFontTx/>
              <a:buNone/>
            </a:pPr>
            <a:endParaRPr lang="en-GB" b="1" dirty="0">
              <a:solidFill>
                <a:srgbClr val="3C8C93"/>
              </a:solidFill>
              <a:latin typeface="Calibri" panose="020F0502020204030204" pitchFamily="34" charset="0"/>
              <a:ea typeface="ヒラギノ角ゴ Pro W3" charset="0"/>
              <a:cs typeface="Calibri" panose="020F0502020204030204" pitchFamily="34" charset="0"/>
            </a:endParaRPr>
          </a:p>
        </p:txBody>
      </p:sp>
      <p:sp>
        <p:nvSpPr>
          <p:cNvPr id="4" name="Title 1"/>
          <p:cNvSpPr>
            <a:spLocks noGrp="1"/>
          </p:cNvSpPr>
          <p:nvPr>
            <p:ph type="title"/>
          </p:nvPr>
        </p:nvSpPr>
        <p:spPr>
          <a:xfrm>
            <a:off x="372" y="116632"/>
            <a:ext cx="9144000" cy="927695"/>
          </a:xfrm>
        </p:spPr>
        <p:txBody>
          <a:bodyPr/>
          <a:lstStyle/>
          <a:p>
            <a:pPr>
              <a:defRPr/>
            </a:pPr>
            <a:r>
              <a:rPr lang="en-GB" kern="1200" dirty="0" smtClean="0">
                <a:solidFill>
                  <a:srgbClr val="006699"/>
                </a:solidFill>
                <a:latin typeface="Calibri" panose="020F0502020204030204" pitchFamily="34" charset="0"/>
                <a:cs typeface="Calibri" panose="020F0502020204030204" pitchFamily="34" charset="0"/>
              </a:rPr>
              <a:t>Summary</a:t>
            </a:r>
            <a:endParaRPr lang="en-GB" kern="1200" dirty="0">
              <a:solidFill>
                <a:srgbClr val="00669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233293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827584" y="1578693"/>
            <a:ext cx="5271443" cy="3938539"/>
          </a:xfrm>
          <a:prstGeom prst="rect">
            <a:avLst/>
          </a:prstGeom>
          <a:noFill/>
          <a:ln w="9525">
            <a:noFill/>
            <a:miter lim="800000"/>
            <a:headEnd/>
            <a:tailEnd/>
          </a:ln>
        </p:spPr>
      </p:pic>
      <p:sp>
        <p:nvSpPr>
          <p:cNvPr id="12291" name="Title 1"/>
          <p:cNvSpPr txBox="1">
            <a:spLocks/>
          </p:cNvSpPr>
          <p:nvPr/>
        </p:nvSpPr>
        <p:spPr bwMode="auto">
          <a:xfrm>
            <a:off x="-180528" y="474959"/>
            <a:ext cx="9144000" cy="1143000"/>
          </a:xfrm>
          <a:prstGeom prst="rect">
            <a:avLst/>
          </a:prstGeom>
          <a:noFill/>
          <a:ln w="9525">
            <a:noFill/>
            <a:miter lim="800000"/>
            <a:headEnd/>
            <a:tailEnd/>
          </a:ln>
        </p:spPr>
        <p:txBody>
          <a:bodyPr/>
          <a:lstStyle/>
          <a:p>
            <a:pPr algn="ctr" eaLnBrk="0" hangingPunct="0"/>
            <a:r>
              <a:rPr lang="en-GB" altLang="en-US" sz="5400" b="1" dirty="0" smtClean="0">
                <a:solidFill>
                  <a:srgbClr val="0070C0"/>
                </a:solidFill>
                <a:latin typeface="Calibri" panose="020F0502020204030204" pitchFamily="34" charset="0"/>
                <a:cs typeface="Calibri" panose="020F0502020204030204" pitchFamily="34" charset="0"/>
              </a:rPr>
              <a:t>Discussion</a:t>
            </a:r>
            <a:endParaRPr lang="en-US" altLang="en-US" sz="5400" b="1" dirty="0">
              <a:solidFill>
                <a:srgbClr val="0070C0"/>
              </a:solidFill>
              <a:latin typeface="Corisande" pitchFamily="2" charset="0"/>
              <a:cs typeface="Arial" charset="0"/>
            </a:endParaRPr>
          </a:p>
        </p:txBody>
      </p:sp>
    </p:spTree>
    <p:extLst>
      <p:ext uri="{BB962C8B-B14F-4D97-AF65-F5344CB8AC3E}">
        <p14:creationId xmlns:p14="http://schemas.microsoft.com/office/powerpoint/2010/main" val="1884355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txBox="1">
            <a:spLocks/>
          </p:cNvSpPr>
          <p:nvPr/>
        </p:nvSpPr>
        <p:spPr bwMode="auto">
          <a:xfrm>
            <a:off x="0" y="-64196"/>
            <a:ext cx="9144000" cy="107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rgbClr val="3C8C93"/>
                </a:solidFill>
                <a:latin typeface="Arial" pitchFamily="34" charset="0"/>
                <a:ea typeface="+mj-ea"/>
                <a:cs typeface="Arial" pitchFamily="34" charset="0"/>
              </a:defRPr>
            </a:lvl1pPr>
            <a:lvl2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a:lstStyle>
          <a:p>
            <a:pPr>
              <a:lnSpc>
                <a:spcPct val="90000"/>
              </a:lnSpc>
              <a:defRPr/>
            </a:pPr>
            <a:r>
              <a:rPr lang="en-GB" dirty="0" smtClean="0">
                <a:solidFill>
                  <a:srgbClr val="006699"/>
                </a:solidFill>
                <a:latin typeface="Calibri" panose="020F0502020204030204" pitchFamily="34" charset="0"/>
                <a:cs typeface="Calibri" panose="020F0502020204030204" pitchFamily="34" charset="0"/>
              </a:rPr>
              <a:t>Higher </a:t>
            </a:r>
            <a:r>
              <a:rPr lang="en-GB" dirty="0">
                <a:solidFill>
                  <a:srgbClr val="006699"/>
                </a:solidFill>
                <a:latin typeface="Calibri" panose="020F0502020204030204" pitchFamily="34" charset="0"/>
                <a:cs typeface="Calibri" panose="020F0502020204030204" pitchFamily="34" charset="0"/>
              </a:rPr>
              <a:t>Education </a:t>
            </a:r>
            <a:r>
              <a:rPr lang="en-GB" dirty="0" smtClean="0">
                <a:solidFill>
                  <a:srgbClr val="006699"/>
                </a:solidFill>
                <a:latin typeface="Calibri" panose="020F0502020204030204" pitchFamily="34" charset="0"/>
                <a:cs typeface="Calibri" panose="020F0502020204030204" pitchFamily="34" charset="0"/>
              </a:rPr>
              <a:t>&amp; </a:t>
            </a:r>
            <a:r>
              <a:rPr lang="en-GB" dirty="0">
                <a:solidFill>
                  <a:srgbClr val="006699"/>
                </a:solidFill>
                <a:latin typeface="Calibri" panose="020F0502020204030204" pitchFamily="34" charset="0"/>
                <a:cs typeface="Calibri" panose="020F0502020204030204" pitchFamily="34" charset="0"/>
              </a:rPr>
              <a:t>Research Bill</a:t>
            </a:r>
          </a:p>
        </p:txBody>
      </p:sp>
      <p:sp>
        <p:nvSpPr>
          <p:cNvPr id="6" name="TextBox 5"/>
          <p:cNvSpPr txBox="1"/>
          <p:nvPr/>
        </p:nvSpPr>
        <p:spPr>
          <a:xfrm>
            <a:off x="539552" y="2564904"/>
            <a:ext cx="8352928" cy="338554"/>
          </a:xfrm>
          <a:prstGeom prst="rect">
            <a:avLst/>
          </a:prstGeom>
          <a:noFill/>
        </p:spPr>
        <p:txBody>
          <a:bodyPr wrap="square" rtlCol="0">
            <a:spAutoFit/>
          </a:bodyPr>
          <a:lstStyle/>
          <a:p>
            <a:pPr eaLnBrk="1" fontAlgn="auto" hangingPunct="1">
              <a:spcBef>
                <a:spcPts val="0"/>
              </a:spcBef>
              <a:spcAft>
                <a:spcPts val="600"/>
              </a:spcAft>
            </a:pPr>
            <a:r>
              <a:rPr lang="en-GB" sz="1600" dirty="0" smtClean="0">
                <a:solidFill>
                  <a:srgbClr val="000000"/>
                </a:solidFill>
                <a:latin typeface="Calibri" panose="020F0502020204030204" pitchFamily="34" charset="0"/>
                <a:ea typeface="ヒラギノ角ゴ Pro W3"/>
                <a:cs typeface="Calibri" panose="020F0502020204030204" pitchFamily="34" charset="0"/>
              </a:rPr>
              <a:t>Royal </a:t>
            </a:r>
            <a:r>
              <a:rPr lang="en-GB" sz="1600" dirty="0">
                <a:solidFill>
                  <a:srgbClr val="000000"/>
                </a:solidFill>
                <a:latin typeface="Calibri" panose="020F0502020204030204" pitchFamily="34" charset="0"/>
                <a:ea typeface="ヒラギノ角ゴ Pro W3"/>
                <a:cs typeface="Calibri" panose="020F0502020204030204" pitchFamily="34" charset="0"/>
              </a:rPr>
              <a:t>Assent </a:t>
            </a:r>
            <a:r>
              <a:rPr lang="en-GB" sz="1600" dirty="0" smtClean="0">
                <a:solidFill>
                  <a:srgbClr val="000000"/>
                </a:solidFill>
                <a:latin typeface="Calibri" panose="020F0502020204030204" pitchFamily="34" charset="0"/>
                <a:ea typeface="ヒラギノ角ゴ Pro W3"/>
                <a:cs typeface="Calibri" panose="020F0502020204030204" pitchFamily="34" charset="0"/>
              </a:rPr>
              <a:t>is expected </a:t>
            </a:r>
            <a:r>
              <a:rPr lang="en-GB" sz="1600" dirty="0">
                <a:solidFill>
                  <a:srgbClr val="000000"/>
                </a:solidFill>
                <a:latin typeface="Calibri" panose="020F0502020204030204" pitchFamily="34" charset="0"/>
                <a:ea typeface="ヒラギノ角ゴ Pro W3"/>
                <a:cs typeface="Calibri" panose="020F0502020204030204" pitchFamily="34" charset="0"/>
              </a:rPr>
              <a:t>this </a:t>
            </a:r>
            <a:r>
              <a:rPr lang="en-GB" sz="1600" dirty="0" smtClean="0">
                <a:solidFill>
                  <a:srgbClr val="000000"/>
                </a:solidFill>
                <a:latin typeface="Calibri" panose="020F0502020204030204" pitchFamily="34" charset="0"/>
                <a:ea typeface="ヒラギノ角ゴ Pro W3"/>
                <a:cs typeface="Calibri" panose="020F0502020204030204" pitchFamily="34" charset="0"/>
              </a:rPr>
              <a:t>Spring</a:t>
            </a:r>
            <a:endParaRPr lang="en-GB" sz="1600" dirty="0">
              <a:solidFill>
                <a:srgbClr val="000000"/>
              </a:solidFill>
              <a:latin typeface="Calibri" panose="020F0502020204030204" pitchFamily="34" charset="0"/>
              <a:ea typeface="ヒラギノ角ゴ Pro W3"/>
              <a:cs typeface="Calibri" panose="020F0502020204030204" pitchFamily="34" charset="0"/>
            </a:endParaRPr>
          </a:p>
        </p:txBody>
      </p:sp>
      <p:pic>
        <p:nvPicPr>
          <p:cNvPr id="14" name="Content Placeholder 4"/>
          <p:cNvPicPr>
            <a:picLocks noGrp="1"/>
          </p:cNvPicPr>
          <p:nvPr>
            <p:ph idx="1"/>
          </p:nvPr>
        </p:nvPicPr>
        <p:blipFill rotWithShape="1">
          <a:blip r:embed="rId3" cstate="print">
            <a:extLst>
              <a:ext uri="{28A0092B-C50C-407E-A947-70E740481C1C}">
                <a14:useLocalDpi xmlns:a14="http://schemas.microsoft.com/office/drawing/2010/main"/>
              </a:ext>
            </a:extLst>
          </a:blip>
          <a:srcRect/>
          <a:stretch/>
        </p:blipFill>
        <p:spPr bwMode="auto">
          <a:xfrm>
            <a:off x="881590" y="1028698"/>
            <a:ext cx="7380820" cy="1347832"/>
          </a:xfrm>
          <a:prstGeom prst="rect">
            <a:avLst/>
          </a:prstGeom>
          <a:noFill/>
          <a:ln>
            <a:noFill/>
          </a:ln>
          <a:extLst/>
        </p:spPr>
      </p:pic>
      <p:sp>
        <p:nvSpPr>
          <p:cNvPr id="20" name="Text Box 2"/>
          <p:cNvSpPr txBox="1"/>
          <p:nvPr/>
        </p:nvSpPr>
        <p:spPr>
          <a:xfrm>
            <a:off x="4716016" y="2587640"/>
            <a:ext cx="1270992" cy="36004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eaLnBrk="1" fontAlgn="auto" hangingPunct="1">
              <a:lnSpc>
                <a:spcPct val="115000"/>
              </a:lnSpc>
              <a:spcBef>
                <a:spcPts val="0"/>
              </a:spcBef>
              <a:spcAft>
                <a:spcPts val="1000"/>
              </a:spcAft>
            </a:pPr>
            <a:r>
              <a:rPr lang="en-GB" sz="1600" b="1" dirty="0">
                <a:solidFill>
                  <a:srgbClr val="C00000"/>
                </a:solidFill>
                <a:latin typeface="Calibri" panose="020F0502020204030204" pitchFamily="34" charset="0"/>
                <a:ea typeface="Calibri"/>
                <a:cs typeface="Calibri" panose="020F0502020204030204" pitchFamily="34" charset="0"/>
              </a:rPr>
              <a:t>Current </a:t>
            </a:r>
            <a:r>
              <a:rPr lang="en-GB" sz="1600" b="1" dirty="0" smtClean="0">
                <a:solidFill>
                  <a:srgbClr val="C00000"/>
                </a:solidFill>
                <a:latin typeface="Calibri" panose="020F0502020204030204" pitchFamily="34" charset="0"/>
                <a:ea typeface="Calibri"/>
                <a:cs typeface="Calibri" panose="020F0502020204030204" pitchFamily="34" charset="0"/>
              </a:rPr>
              <a:t>stage (report stage set March 6)</a:t>
            </a:r>
            <a:endParaRPr lang="en-GB" sz="1600" b="1" dirty="0">
              <a:solidFill>
                <a:srgbClr val="000000">
                  <a:lumMod val="50000"/>
                  <a:lumOff val="50000"/>
                </a:srgbClr>
              </a:solidFill>
              <a:latin typeface="Calibri" panose="020F0502020204030204" pitchFamily="34" charset="0"/>
              <a:ea typeface="Calibri"/>
              <a:cs typeface="Calibri" panose="020F0502020204030204" pitchFamily="34" charset="0"/>
            </a:endParaRPr>
          </a:p>
        </p:txBody>
      </p:sp>
      <p:cxnSp>
        <p:nvCxnSpPr>
          <p:cNvPr id="21" name="Straight Connector 20"/>
          <p:cNvCxnSpPr/>
          <p:nvPr/>
        </p:nvCxnSpPr>
        <p:spPr>
          <a:xfrm flipV="1">
            <a:off x="5292080" y="2278684"/>
            <a:ext cx="0" cy="432048"/>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25969" y="2996952"/>
            <a:ext cx="2317839" cy="1754326"/>
          </a:xfrm>
          <a:prstGeom prst="rect">
            <a:avLst/>
          </a:prstGeom>
          <a:noFill/>
        </p:spPr>
        <p:txBody>
          <a:bodyPr wrap="square" rtlCol="0">
            <a:spAutoFit/>
          </a:bodyPr>
          <a:lstStyle/>
          <a:p>
            <a:r>
              <a:rPr lang="en-GB" b="1" u="sng" dirty="0">
                <a:solidFill>
                  <a:srgbClr val="006699"/>
                </a:solidFill>
                <a:latin typeface="Calibri" panose="020F0502020204030204" pitchFamily="34" charset="0"/>
                <a:cs typeface="Calibri" panose="020F0502020204030204" pitchFamily="34" charset="0"/>
              </a:rPr>
              <a:t>UKRI </a:t>
            </a:r>
            <a:r>
              <a:rPr lang="en-GB" b="1" u="sng" dirty="0" smtClean="0">
                <a:solidFill>
                  <a:srgbClr val="006699"/>
                </a:solidFill>
                <a:latin typeface="Calibri" panose="020F0502020204030204" pitchFamily="34" charset="0"/>
                <a:cs typeface="Calibri" panose="020F0502020204030204" pitchFamily="34" charset="0"/>
              </a:rPr>
              <a:t>appointments</a:t>
            </a:r>
          </a:p>
          <a:p>
            <a:endParaRPr lang="en-GB" b="1" u="sng" dirty="0">
              <a:solidFill>
                <a:srgbClr val="006699"/>
              </a:solidFill>
              <a:latin typeface="Calibri" panose="020F0502020204030204" pitchFamily="34" charset="0"/>
              <a:cs typeface="Calibri" panose="020F0502020204030204" pitchFamily="34" charset="0"/>
            </a:endParaRPr>
          </a:p>
          <a:p>
            <a:r>
              <a:rPr lang="en-GB" b="1" dirty="0" smtClean="0">
                <a:latin typeface="Calibri" panose="020F0502020204030204" pitchFamily="34" charset="0"/>
                <a:cs typeface="Calibri" panose="020F0502020204030204" pitchFamily="34" charset="0"/>
              </a:rPr>
              <a:t>Professor Sir Mark Walport announced </a:t>
            </a:r>
            <a:r>
              <a:rPr lang="en-GB" b="1" dirty="0">
                <a:latin typeface="Calibri" panose="020F0502020204030204" pitchFamily="34" charset="0"/>
                <a:cs typeface="Calibri" panose="020F0502020204030204" pitchFamily="34" charset="0"/>
              </a:rPr>
              <a:t>as Chief Executive Designate </a:t>
            </a:r>
          </a:p>
        </p:txBody>
      </p:sp>
      <p:sp>
        <p:nvSpPr>
          <p:cNvPr id="8" name="Subtitle 2"/>
          <p:cNvSpPr txBox="1">
            <a:spLocks/>
          </p:cNvSpPr>
          <p:nvPr/>
        </p:nvSpPr>
        <p:spPr bwMode="auto">
          <a:xfrm>
            <a:off x="-180528" y="5085184"/>
            <a:ext cx="8964488"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400">
                <a:solidFill>
                  <a:schemeClr val="tx1"/>
                </a:solidFill>
                <a:latin typeface="Calibri" panose="020F0502020204030204" pitchFamily="34" charset="0"/>
                <a:ea typeface="+mn-ea"/>
                <a:cs typeface="Arial" pitchFamily="34" charset="0"/>
              </a:defRPr>
            </a:lvl1pPr>
            <a:lvl2pPr marL="742950" indent="-285750" algn="l" rtl="0" eaLnBrk="0" fontAlgn="base" hangingPunct="0">
              <a:spcBef>
                <a:spcPct val="20000"/>
              </a:spcBef>
              <a:spcAft>
                <a:spcPct val="0"/>
              </a:spcAft>
              <a:buChar char="–"/>
              <a:defRPr sz="2200">
                <a:solidFill>
                  <a:schemeClr val="accent1">
                    <a:lumMod val="50000"/>
                  </a:schemeClr>
                </a:solidFill>
                <a:latin typeface="Calibri" panose="020F0502020204030204" pitchFamily="34" charset="0"/>
                <a:ea typeface="+mn-ea"/>
                <a:cs typeface="Arial" pitchFamily="34" charset="0"/>
              </a:defRPr>
            </a:lvl2pPr>
            <a:lvl3pPr marL="1143000" indent="-228600" algn="l" rtl="0" eaLnBrk="0" fontAlgn="base" hangingPunct="0">
              <a:spcBef>
                <a:spcPct val="20000"/>
              </a:spcBef>
              <a:spcAft>
                <a:spcPct val="0"/>
              </a:spcAft>
              <a:buChar char="•"/>
              <a:defRPr sz="2000">
                <a:solidFill>
                  <a:schemeClr val="accent1">
                    <a:lumMod val="50000"/>
                  </a:schemeClr>
                </a:solidFill>
                <a:latin typeface="Calibri" panose="020F0502020204030204" pitchFamily="34" charset="0"/>
                <a:ea typeface="+mn-ea"/>
                <a:cs typeface="Arial" pitchFamily="34" charset="0"/>
              </a:defRPr>
            </a:lvl3pPr>
            <a:lvl4pPr marL="1600200" indent="-228600" algn="l" rtl="0" eaLnBrk="0" fontAlgn="base" hangingPunct="0">
              <a:spcBef>
                <a:spcPct val="20000"/>
              </a:spcBef>
              <a:spcAft>
                <a:spcPct val="0"/>
              </a:spcAft>
              <a:buNone/>
              <a:defRPr sz="20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201613" indent="0">
              <a:spcBef>
                <a:spcPts val="0"/>
              </a:spcBef>
              <a:spcAft>
                <a:spcPts val="0"/>
              </a:spcAft>
              <a:buNone/>
            </a:pPr>
            <a:endParaRPr lang="en-GB" sz="1600" kern="0" dirty="0" smtClean="0"/>
          </a:p>
          <a:p>
            <a:pPr marL="487363" indent="-285750">
              <a:spcBef>
                <a:spcPts val="0"/>
              </a:spcBef>
              <a:spcAft>
                <a:spcPts val="0"/>
              </a:spcAft>
            </a:pPr>
            <a:r>
              <a:rPr lang="en-GB" altLang="en-US" sz="1800" kern="0" dirty="0" smtClean="0"/>
              <a:t>Applications open for the UKRI Board members and the advert for CFO is imminent</a:t>
            </a:r>
          </a:p>
          <a:p>
            <a:pPr marL="487363" indent="-285750">
              <a:spcBef>
                <a:spcPts val="0"/>
              </a:spcBef>
              <a:spcAft>
                <a:spcPts val="0"/>
              </a:spcAft>
            </a:pPr>
            <a:r>
              <a:rPr lang="en-GB" sz="1800" kern="0" dirty="0" smtClean="0"/>
              <a:t>Original plans were to establish an UKRI shadow board in April 2017</a:t>
            </a:r>
          </a:p>
          <a:p>
            <a:pPr marL="487363" indent="-285750">
              <a:spcBef>
                <a:spcPts val="0"/>
              </a:spcBef>
              <a:spcAft>
                <a:spcPts val="0"/>
              </a:spcAft>
            </a:pPr>
            <a:r>
              <a:rPr lang="en-GB" altLang="en-US" sz="1800" kern="0" dirty="0" smtClean="0"/>
              <a:t>Potential to phase appointments for the “Councils” and Executive Chairs to aid transition </a:t>
            </a:r>
          </a:p>
          <a:p>
            <a:pPr marL="342900" lvl="1" indent="-342900">
              <a:spcBef>
                <a:spcPts val="0"/>
              </a:spcBef>
              <a:spcAft>
                <a:spcPts val="1200"/>
              </a:spcAft>
              <a:buFont typeface="Arial" panose="020B0604020202020204" pitchFamily="34" charset="0"/>
              <a:buChar char="•"/>
            </a:pPr>
            <a:endParaRPr lang="en-GB" sz="2000" kern="0" dirty="0" smtClean="0">
              <a:solidFill>
                <a:schemeClr val="tx1"/>
              </a:solidFill>
            </a:endParaRPr>
          </a:p>
          <a:p>
            <a:pPr marL="800100" lvl="1" indent="-342900">
              <a:buFont typeface="Arial" panose="020B0604020202020204" pitchFamily="34" charset="0"/>
              <a:buChar char="•"/>
            </a:pPr>
            <a:endParaRPr lang="en-GB" sz="2000" kern="0" dirty="0" smtClean="0">
              <a:solidFill>
                <a:srgbClr val="006699"/>
              </a:solidFill>
            </a:endParaRPr>
          </a:p>
          <a:p>
            <a:pPr>
              <a:buFont typeface="Arial" panose="020B0604020202020204" pitchFamily="34" charset="0"/>
              <a:buChar char="•"/>
            </a:pPr>
            <a:endParaRPr lang="en-GB" sz="2000" kern="0" dirty="0">
              <a:solidFill>
                <a:srgbClr val="006699"/>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3535660"/>
            <a:ext cx="1872208"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292080" y="3068960"/>
            <a:ext cx="4104456" cy="369332"/>
          </a:xfrm>
          <a:prstGeom prst="rect">
            <a:avLst/>
          </a:prstGeom>
          <a:noFill/>
        </p:spPr>
        <p:txBody>
          <a:bodyPr wrap="square" rtlCol="0">
            <a:spAutoFit/>
          </a:bodyPr>
          <a:lstStyle/>
          <a:p>
            <a:r>
              <a:rPr lang="en-GB" b="1" dirty="0" smtClean="0">
                <a:latin typeface="Calibri" panose="020F0502020204030204" pitchFamily="34" charset="0"/>
                <a:cs typeface="Calibri" panose="020F0502020204030204" pitchFamily="34" charset="0"/>
              </a:rPr>
              <a:t>…joins Chairman Sir John Kingman</a:t>
            </a:r>
            <a:endParaRPr lang="en-GB" b="1" dirty="0">
              <a:latin typeface="Calibri" panose="020F0502020204030204" pitchFamily="34" charset="0"/>
              <a:cs typeface="Calibri" panose="020F0502020204030204" pitchFamily="34" charset="0"/>
            </a:endParaRPr>
          </a:p>
        </p:txBody>
      </p:sp>
      <p:pic>
        <p:nvPicPr>
          <p:cNvPr id="4" name="Picture 2" descr="C:\Users\LTN81623\Desktop\ISIS-visit-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7334" y="3442591"/>
            <a:ext cx="3159766" cy="1450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6844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3976"/>
            <a:ext cx="6732240" cy="688448"/>
          </a:xfrm>
        </p:spPr>
        <p:txBody>
          <a:bodyPr/>
          <a:lstStyle/>
          <a:p>
            <a:pPr>
              <a:defRPr/>
            </a:pPr>
            <a:r>
              <a:rPr lang="en-GB" kern="1200" dirty="0">
                <a:solidFill>
                  <a:srgbClr val="006699"/>
                </a:solidFill>
                <a:latin typeface="Calibri" panose="020F0502020204030204" pitchFamily="34" charset="0"/>
                <a:ea typeface="ヒラギノ角ゴ Pro W3"/>
                <a:cs typeface="Calibri" panose="020F0502020204030204" pitchFamily="34" charset="0"/>
              </a:rPr>
              <a:t>Some challenges</a:t>
            </a:r>
          </a:p>
        </p:txBody>
      </p:sp>
      <p:sp>
        <p:nvSpPr>
          <p:cNvPr id="5" name="TextBox 4"/>
          <p:cNvSpPr txBox="1"/>
          <p:nvPr/>
        </p:nvSpPr>
        <p:spPr>
          <a:xfrm>
            <a:off x="107504" y="742424"/>
            <a:ext cx="6264696" cy="5601533"/>
          </a:xfrm>
          <a:prstGeom prst="rect">
            <a:avLst/>
          </a:prstGeom>
          <a:noFill/>
        </p:spPr>
        <p:txBody>
          <a:bodyPr wrap="square" rtlCol="0">
            <a:spAutoFit/>
          </a:bodyPr>
          <a:lstStyle/>
          <a:p>
            <a:pPr marL="342900" indent="-342900" eaLnBrk="1" hangingPunct="1">
              <a:spcAft>
                <a:spcPts val="1200"/>
              </a:spcAft>
              <a:buFont typeface="Arial" panose="020B0604020202020204" pitchFamily="34" charset="0"/>
              <a:buChar char="•"/>
            </a:pPr>
            <a:r>
              <a:rPr lang="en-GB" sz="2400" dirty="0" smtClean="0">
                <a:solidFill>
                  <a:srgbClr val="000000"/>
                </a:solidFill>
                <a:latin typeface="Calibri" panose="020F0502020204030204" pitchFamily="34" charset="0"/>
                <a:ea typeface="ヒラギノ角ゴ Pro W3"/>
                <a:cs typeface="Calibri" panose="020F0502020204030204" pitchFamily="34" charset="0"/>
              </a:rPr>
              <a:t>Must ensure academic partners are provided the support and services they need to continue delivering world leading research</a:t>
            </a:r>
          </a:p>
          <a:p>
            <a:pPr marL="800100" lvl="1" indent="-342900">
              <a:spcAft>
                <a:spcPts val="1200"/>
              </a:spcAft>
              <a:buFont typeface="Arial" panose="020B0604020202020204" pitchFamily="34" charset="0"/>
              <a:buChar char="•"/>
            </a:pPr>
            <a:r>
              <a:rPr lang="en-GB" sz="2400" dirty="0">
                <a:solidFill>
                  <a:srgbClr val="006699"/>
                </a:solidFill>
                <a:latin typeface="Calibri" panose="020F0502020204030204" pitchFamily="34" charset="0"/>
                <a:ea typeface="ヒラギノ角ゴ Pro W3"/>
                <a:cs typeface="Calibri" panose="020F0502020204030204" pitchFamily="34" charset="0"/>
              </a:rPr>
              <a:t>Requirement for scientists and facilities to be retained within STFC</a:t>
            </a:r>
          </a:p>
          <a:p>
            <a:pPr marL="800100" lvl="1" indent="-342900">
              <a:spcAft>
                <a:spcPts val="1200"/>
              </a:spcAft>
              <a:buFont typeface="Arial" panose="020B0604020202020204" pitchFamily="34" charset="0"/>
              <a:buChar char="•"/>
            </a:pPr>
            <a:r>
              <a:rPr lang="en-GB" sz="2400" dirty="0">
                <a:solidFill>
                  <a:srgbClr val="006699"/>
                </a:solidFill>
                <a:latin typeface="Calibri" panose="020F0502020204030204" pitchFamily="34" charset="0"/>
                <a:ea typeface="ヒラギノ角ゴ Pro W3"/>
                <a:cs typeface="Calibri" panose="020F0502020204030204" pitchFamily="34" charset="0"/>
              </a:rPr>
              <a:t>Uncertainties in support services</a:t>
            </a:r>
          </a:p>
          <a:p>
            <a:pPr marL="342900" indent="-342900" eaLnBrk="1" hangingPunct="1">
              <a:spcAft>
                <a:spcPts val="1200"/>
              </a:spcAft>
              <a:buFont typeface="Arial" panose="020B0604020202020204" pitchFamily="34" charset="0"/>
              <a:buChar char="•"/>
            </a:pPr>
            <a:r>
              <a:rPr lang="en-GB" sz="2400" dirty="0" smtClean="0">
                <a:solidFill>
                  <a:srgbClr val="000000"/>
                </a:solidFill>
                <a:latin typeface="Calibri" panose="020F0502020204030204" pitchFamily="34" charset="0"/>
                <a:ea typeface="ヒラギノ角ゴ Pro W3"/>
                <a:cs typeface="Calibri" panose="020F0502020204030204" pitchFamily="34" charset="0"/>
              </a:rPr>
              <a:t>Single culture across all RCs, Innovate and HEFCE?</a:t>
            </a:r>
          </a:p>
          <a:p>
            <a:pPr marL="800100" lvl="1" indent="-342900">
              <a:spcAft>
                <a:spcPts val="1200"/>
              </a:spcAft>
              <a:buFont typeface="Arial" panose="020B0604020202020204" pitchFamily="34" charset="0"/>
              <a:buChar char="•"/>
            </a:pPr>
            <a:r>
              <a:rPr lang="en-GB" sz="2400" dirty="0">
                <a:solidFill>
                  <a:srgbClr val="006699"/>
                </a:solidFill>
                <a:latin typeface="Calibri" panose="020F0502020204030204" pitchFamily="34" charset="0"/>
                <a:ea typeface="ヒラギノ角ゴ Pro W3"/>
                <a:cs typeface="Calibri" panose="020F0502020204030204" pitchFamily="34" charset="0"/>
              </a:rPr>
              <a:t>STFC, NERC, MRC, BBSRC more than grants</a:t>
            </a:r>
          </a:p>
          <a:p>
            <a:pPr marL="800100" lvl="1" indent="-342900">
              <a:spcAft>
                <a:spcPts val="1200"/>
              </a:spcAft>
              <a:buFont typeface="Arial" panose="020B0604020202020204" pitchFamily="34" charset="0"/>
              <a:buChar char="•"/>
            </a:pPr>
            <a:r>
              <a:rPr lang="en-GB" sz="2400" dirty="0">
                <a:solidFill>
                  <a:srgbClr val="006699"/>
                </a:solidFill>
                <a:latin typeface="Calibri" panose="020F0502020204030204" pitchFamily="34" charset="0"/>
                <a:ea typeface="ヒラギノ角ゴ Pro W3"/>
                <a:cs typeface="Calibri" panose="020F0502020204030204" pitchFamily="34" charset="0"/>
              </a:rPr>
              <a:t>9,000+ scientists across UKRI family</a:t>
            </a:r>
          </a:p>
          <a:p>
            <a:pPr marL="342900" indent="-342900" eaLnBrk="1" hangingPunct="1">
              <a:spcAft>
                <a:spcPts val="1200"/>
              </a:spcAft>
              <a:buFont typeface="Arial" panose="020B0604020202020204" pitchFamily="34" charset="0"/>
              <a:buChar char="•"/>
            </a:pPr>
            <a:r>
              <a:rPr lang="en-GB" sz="2400" dirty="0">
                <a:solidFill>
                  <a:srgbClr val="000000"/>
                </a:solidFill>
                <a:latin typeface="Calibri" panose="020F0502020204030204" pitchFamily="34" charset="0"/>
                <a:ea typeface="ヒラギノ角ゴ Pro W3"/>
                <a:cs typeface="Calibri" panose="020F0502020204030204" pitchFamily="34" charset="0"/>
              </a:rPr>
              <a:t>Critical national science infrastructure</a:t>
            </a:r>
          </a:p>
          <a:p>
            <a:pPr marL="800100" lvl="1" indent="-342900">
              <a:spcAft>
                <a:spcPts val="1200"/>
              </a:spcAft>
              <a:buFont typeface="Arial" panose="020B0604020202020204" pitchFamily="34" charset="0"/>
              <a:buChar char="•"/>
            </a:pPr>
            <a:r>
              <a:rPr lang="en-GB" sz="2400" dirty="0">
                <a:solidFill>
                  <a:srgbClr val="006699"/>
                </a:solidFill>
                <a:latin typeface="Calibri" panose="020F0502020204030204" pitchFamily="34" charset="0"/>
                <a:ea typeface="ヒラギノ角ゴ Pro W3"/>
                <a:cs typeface="Calibri" panose="020F0502020204030204" pitchFamily="34" charset="0"/>
              </a:rPr>
              <a:t>Flexibility to grow </a:t>
            </a:r>
          </a:p>
        </p:txBody>
      </p:sp>
      <p:pic>
        <p:nvPicPr>
          <p:cNvPr id="6" name="Picture 5"/>
          <p:cNvPicPr preferRelativeResize="0">
            <a:picLocks/>
          </p:cNvPicPr>
          <p:nvPr/>
        </p:nvPicPr>
        <p:blipFill rotWithShape="1">
          <a:blip r:embed="rId3" cstate="email">
            <a:extLst>
              <a:ext uri="{28A0092B-C50C-407E-A947-70E740481C1C}">
                <a14:useLocalDpi xmlns:a14="http://schemas.microsoft.com/office/drawing/2010/main"/>
              </a:ext>
            </a:extLst>
          </a:blip>
          <a:srcRect/>
          <a:stretch/>
        </p:blipFill>
        <p:spPr>
          <a:xfrm>
            <a:off x="6516999" y="614101"/>
            <a:ext cx="2410977" cy="1807272"/>
          </a:xfrm>
          <a:prstGeom prst="rect">
            <a:avLst/>
          </a:prstGeom>
          <a:ln>
            <a:noFill/>
          </a:ln>
          <a:effectLst>
            <a:outerShdw blurRad="50800" dist="38100" dir="2700000" algn="tl" rotWithShape="0">
              <a:prstClr val="black">
                <a:alpha val="40000"/>
              </a:prstClr>
            </a:outerShdw>
          </a:effectLst>
        </p:spPr>
      </p:pic>
      <p:pic>
        <p:nvPicPr>
          <p:cNvPr id="4" name="Picture 3"/>
          <p:cNvPicPr preferRelativeResize="0">
            <a:picLocks/>
          </p:cNvPicPr>
          <p:nvPr/>
        </p:nvPicPr>
        <p:blipFill>
          <a:blip r:embed="rId4" cstate="email">
            <a:extLst>
              <a:ext uri="{28A0092B-C50C-407E-A947-70E740481C1C}">
                <a14:useLocalDpi xmlns:a14="http://schemas.microsoft.com/office/drawing/2010/main"/>
              </a:ext>
            </a:extLst>
          </a:blip>
          <a:stretch>
            <a:fillRect/>
          </a:stretch>
        </p:blipFill>
        <p:spPr>
          <a:xfrm>
            <a:off x="6516216" y="4221088"/>
            <a:ext cx="2411760" cy="1656184"/>
          </a:xfrm>
          <a:prstGeom prst="rect">
            <a:avLst/>
          </a:prstGeom>
          <a:ln>
            <a:noFill/>
          </a:ln>
          <a:effectLst>
            <a:outerShdw blurRad="50800" dist="38100" dir="2700000" algn="tl" rotWithShape="0">
              <a:prstClr val="black">
                <a:alpha val="40000"/>
              </a:prstClr>
            </a:outerShdw>
          </a:effectLst>
        </p:spPr>
      </p:pic>
      <p:pic>
        <p:nvPicPr>
          <p:cNvPr id="7" name="Picture 6"/>
          <p:cNvPicPr preferRelativeResize="0">
            <a:picLocks/>
          </p:cNvPicPr>
          <p:nvPr/>
        </p:nvPicPr>
        <p:blipFill>
          <a:blip r:embed="rId5" cstate="email">
            <a:extLst>
              <a:ext uri="{28A0092B-C50C-407E-A947-70E740481C1C}">
                <a14:useLocalDpi xmlns:a14="http://schemas.microsoft.com/office/drawing/2010/main"/>
              </a:ext>
            </a:extLst>
          </a:blip>
          <a:stretch>
            <a:fillRect/>
          </a:stretch>
        </p:blipFill>
        <p:spPr>
          <a:xfrm>
            <a:off x="6516217" y="2389224"/>
            <a:ext cx="2411760" cy="1828474"/>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05355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1143000"/>
          </a:xfrm>
        </p:spPr>
        <p:txBody>
          <a:bodyPr/>
          <a:lstStyle/>
          <a:p>
            <a:r>
              <a:rPr lang="en-GB" dirty="0" smtClean="0">
                <a:solidFill>
                  <a:srgbClr val="006699"/>
                </a:solidFill>
                <a:latin typeface="Calibri" panose="020F0502020204030204" pitchFamily="34" charset="0"/>
                <a:cs typeface="Calibri" panose="020F0502020204030204" pitchFamily="34" charset="0"/>
              </a:rPr>
              <a:t>Funding</a:t>
            </a:r>
            <a:endParaRPr lang="en-GB" dirty="0"/>
          </a:p>
        </p:txBody>
      </p:sp>
      <p:pic>
        <p:nvPicPr>
          <p:cNvPr id="1026" name="Picture 2" descr="August recorded a surprise fall in UK self-assessment receipts from the self-employed."/>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835696" y="1134751"/>
            <a:ext cx="5688632" cy="4283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8978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a:spLocks noGrp="1"/>
          </p:cNvSpPr>
          <p:nvPr>
            <p:ph type="title"/>
          </p:nvPr>
        </p:nvSpPr>
        <p:spPr>
          <a:xfrm>
            <a:off x="21771" y="116632"/>
            <a:ext cx="9144000" cy="792088"/>
          </a:xfrm>
        </p:spPr>
        <p:txBody>
          <a:bodyPr/>
          <a:lstStyle/>
          <a:p>
            <a:r>
              <a:rPr lang="en-GB" dirty="0">
                <a:solidFill>
                  <a:srgbClr val="006699"/>
                </a:solidFill>
                <a:latin typeface="Calibri" panose="020F0502020204030204" pitchFamily="34" charset="0"/>
                <a:cs typeface="Calibri" panose="020F0502020204030204" pitchFamily="34" charset="0"/>
              </a:rPr>
              <a:t>Autumn Statement </a:t>
            </a:r>
          </a:p>
        </p:txBody>
      </p:sp>
      <p:sp>
        <p:nvSpPr>
          <p:cNvPr id="13" name="Content Placeholder 2"/>
          <p:cNvSpPr txBox="1">
            <a:spLocks/>
          </p:cNvSpPr>
          <p:nvPr/>
        </p:nvSpPr>
        <p:spPr bwMode="auto">
          <a:xfrm>
            <a:off x="323528" y="980728"/>
            <a:ext cx="5437238"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ea typeface="+mn-ea"/>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spcBef>
                <a:spcPts val="0"/>
              </a:spcBef>
              <a:spcAft>
                <a:spcPts val="1200"/>
              </a:spcAft>
            </a:pPr>
            <a:r>
              <a:rPr lang="en-GB" sz="2400" dirty="0">
                <a:latin typeface="Calibri" panose="020F0502020204030204" pitchFamily="34" charset="0"/>
                <a:cs typeface="Calibri" panose="020F0502020204030204" pitchFamily="34" charset="0"/>
              </a:rPr>
              <a:t>£2bn </a:t>
            </a:r>
            <a:r>
              <a:rPr lang="en-GB" sz="2400" dirty="0" smtClean="0">
                <a:latin typeface="Calibri" panose="020F0502020204030204" pitchFamily="34" charset="0"/>
                <a:cs typeface="Calibri" panose="020F0502020204030204" pitchFamily="34" charset="0"/>
              </a:rPr>
              <a:t>p.a. for </a:t>
            </a:r>
            <a:r>
              <a:rPr lang="en-GB" sz="2400" dirty="0">
                <a:latin typeface="Calibri" panose="020F0502020204030204" pitchFamily="34" charset="0"/>
                <a:cs typeface="Calibri" panose="020F0502020204030204" pitchFamily="34" charset="0"/>
              </a:rPr>
              <a:t>science and innovation by 2020/21</a:t>
            </a:r>
          </a:p>
          <a:p>
            <a:pPr marL="933450" lvl="1">
              <a:spcBef>
                <a:spcPts val="0"/>
              </a:spcBef>
              <a:spcAft>
                <a:spcPts val="600"/>
              </a:spcAft>
              <a:buFont typeface="Arial" panose="020B0604020202020204" pitchFamily="34" charset="0"/>
              <a:buChar char="•"/>
            </a:pPr>
            <a:r>
              <a:rPr lang="en-GB" sz="2400" dirty="0">
                <a:solidFill>
                  <a:srgbClr val="006699"/>
                </a:solidFill>
                <a:latin typeface="Calibri" panose="020F0502020204030204" pitchFamily="34" charset="0"/>
                <a:ea typeface="ヒラギノ角ゴ Pro W3"/>
                <a:cs typeface="Calibri" panose="020F0502020204030204" pitchFamily="34" charset="0"/>
              </a:rPr>
              <a:t>Funding </a:t>
            </a:r>
            <a:r>
              <a:rPr lang="en-GB" sz="2400" dirty="0" smtClean="0">
                <a:solidFill>
                  <a:srgbClr val="006699"/>
                </a:solidFill>
                <a:latin typeface="Calibri" panose="020F0502020204030204" pitchFamily="34" charset="0"/>
                <a:ea typeface="ヒラギノ角ゴ Pro W3"/>
                <a:cs typeface="Calibri" panose="020F0502020204030204" pitchFamily="34" charset="0"/>
              </a:rPr>
              <a:t>far </a:t>
            </a:r>
            <a:r>
              <a:rPr lang="en-GB" sz="2400" dirty="0">
                <a:solidFill>
                  <a:srgbClr val="006699"/>
                </a:solidFill>
                <a:latin typeface="Calibri" panose="020F0502020204030204" pitchFamily="34" charset="0"/>
                <a:ea typeface="ヒラギノ角ゴ Pro W3"/>
                <a:cs typeface="Calibri" panose="020F0502020204030204" pitchFamily="34" charset="0"/>
              </a:rPr>
              <a:t>larger than anticipated </a:t>
            </a:r>
          </a:p>
          <a:p>
            <a:pPr marL="933450" lvl="1">
              <a:spcBef>
                <a:spcPts val="0"/>
              </a:spcBef>
              <a:spcAft>
                <a:spcPts val="600"/>
              </a:spcAft>
              <a:buFont typeface="Arial" panose="020B0604020202020204" pitchFamily="34" charset="0"/>
              <a:buChar char="•"/>
            </a:pPr>
            <a:r>
              <a:rPr lang="en-GB" sz="2400" dirty="0">
                <a:solidFill>
                  <a:srgbClr val="006699"/>
                </a:solidFill>
                <a:latin typeface="Calibri" panose="020F0502020204030204" pitchFamily="34" charset="0"/>
                <a:ea typeface="ヒラギノ角ゴ Pro W3"/>
                <a:cs typeface="Calibri" panose="020F0502020204030204" pitchFamily="34" charset="0"/>
              </a:rPr>
              <a:t>All for RCs, IUK and HEFCE</a:t>
            </a:r>
          </a:p>
          <a:p>
            <a:pPr marL="933450" lvl="1">
              <a:spcBef>
                <a:spcPts val="0"/>
              </a:spcBef>
              <a:spcAft>
                <a:spcPts val="600"/>
              </a:spcAft>
              <a:buFont typeface="Arial" panose="020B0604020202020204" pitchFamily="34" charset="0"/>
              <a:buChar char="•"/>
            </a:pPr>
            <a:r>
              <a:rPr lang="en-GB" sz="2400" dirty="0" smtClean="0">
                <a:solidFill>
                  <a:srgbClr val="006699"/>
                </a:solidFill>
                <a:latin typeface="Calibri" panose="020F0502020204030204" pitchFamily="34" charset="0"/>
                <a:ea typeface="ヒラギノ角ゴ Pro W3"/>
                <a:cs typeface="Calibri" panose="020F0502020204030204" pitchFamily="34" charset="0"/>
              </a:rPr>
              <a:t>Will ramp up to </a:t>
            </a:r>
            <a:r>
              <a:rPr lang="en-GB" sz="2400" dirty="0">
                <a:solidFill>
                  <a:srgbClr val="006699"/>
                </a:solidFill>
                <a:latin typeface="Calibri" panose="020F0502020204030204" pitchFamily="34" charset="0"/>
                <a:ea typeface="ヒラギノ角ゴ Pro W3"/>
                <a:cs typeface="Calibri" panose="020F0502020204030204" pitchFamily="34" charset="0"/>
              </a:rPr>
              <a:t>full </a:t>
            </a:r>
            <a:r>
              <a:rPr lang="en-GB" sz="2400" dirty="0" smtClean="0">
                <a:solidFill>
                  <a:srgbClr val="006699"/>
                </a:solidFill>
                <a:latin typeface="Calibri" panose="020F0502020204030204" pitchFamily="34" charset="0"/>
                <a:ea typeface="ヒラギノ角ゴ Pro W3"/>
                <a:cs typeface="Calibri" panose="020F0502020204030204" pitchFamily="34" charset="0"/>
              </a:rPr>
              <a:t>amount</a:t>
            </a:r>
            <a:endParaRPr lang="en-GB" sz="2400" dirty="0">
              <a:latin typeface="Calibri" pitchFamily="34" charset="0"/>
              <a:cs typeface="Calibri" pitchFamily="34" charset="0"/>
            </a:endParaRPr>
          </a:p>
        </p:txBody>
      </p:sp>
      <p:sp>
        <p:nvSpPr>
          <p:cNvPr id="12" name="Content Placeholder 2"/>
          <p:cNvSpPr txBox="1">
            <a:spLocks/>
          </p:cNvSpPr>
          <p:nvPr/>
        </p:nvSpPr>
        <p:spPr bwMode="auto">
          <a:xfrm>
            <a:off x="385920" y="3227065"/>
            <a:ext cx="8758080" cy="3538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ea typeface="+mn-ea"/>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spcBef>
                <a:spcPts val="0"/>
              </a:spcBef>
              <a:spcAft>
                <a:spcPts val="600"/>
              </a:spcAft>
            </a:pPr>
            <a:r>
              <a:rPr lang="en-GB" sz="2400" dirty="0">
                <a:latin typeface="Calibri" panose="020F0502020204030204" pitchFamily="34" charset="0"/>
                <a:cs typeface="Calibri" panose="020F0502020204030204" pitchFamily="34" charset="0"/>
              </a:rPr>
              <a:t>BEIS will consult on spending priorities</a:t>
            </a:r>
          </a:p>
          <a:p>
            <a:pPr marL="933450" lvl="1">
              <a:spcBef>
                <a:spcPts val="0"/>
              </a:spcBef>
              <a:spcAft>
                <a:spcPts val="600"/>
              </a:spcAft>
              <a:buFont typeface="Arial" panose="020B0604020202020204" pitchFamily="34" charset="0"/>
              <a:buChar char="•"/>
            </a:pPr>
            <a:r>
              <a:rPr lang="en-GB" sz="2400" dirty="0">
                <a:solidFill>
                  <a:srgbClr val="006699"/>
                </a:solidFill>
                <a:latin typeface="Calibri" panose="020F0502020204030204" pitchFamily="34" charset="0"/>
                <a:ea typeface="ヒラギノ角ゴ Pro W3"/>
                <a:cs typeface="Calibri" panose="020F0502020204030204" pitchFamily="34" charset="0"/>
              </a:rPr>
              <a:t>Industrial Strategy Challenge Fund </a:t>
            </a:r>
            <a:r>
              <a:rPr lang="en-GB" sz="2400" dirty="0" smtClean="0">
                <a:solidFill>
                  <a:srgbClr val="006699"/>
                </a:solidFill>
                <a:latin typeface="Calibri" panose="020F0502020204030204" pitchFamily="34" charset="0"/>
                <a:ea typeface="ヒラギノ角ゴ Pro W3"/>
                <a:cs typeface="Calibri" panose="020F0502020204030204" pitchFamily="34" charset="0"/>
              </a:rPr>
              <a:t>– workshops held with community in January</a:t>
            </a:r>
          </a:p>
          <a:p>
            <a:pPr marL="933450" lvl="1">
              <a:spcBef>
                <a:spcPts val="0"/>
              </a:spcBef>
              <a:spcAft>
                <a:spcPts val="600"/>
              </a:spcAft>
              <a:buFont typeface="Arial" panose="020B0604020202020204" pitchFamily="34" charset="0"/>
              <a:buChar char="•"/>
            </a:pPr>
            <a:r>
              <a:rPr lang="en-GB" sz="2400" dirty="0" smtClean="0">
                <a:solidFill>
                  <a:srgbClr val="006699"/>
                </a:solidFill>
                <a:latin typeface="Calibri" panose="020F0502020204030204" pitchFamily="34" charset="0"/>
                <a:ea typeface="ヒラギノ角ゴ Pro W3"/>
                <a:cs typeface="Calibri" panose="020F0502020204030204" pitchFamily="34" charset="0"/>
              </a:rPr>
              <a:t>Perhaps </a:t>
            </a:r>
            <a:r>
              <a:rPr lang="en-GB" sz="2400" dirty="0">
                <a:solidFill>
                  <a:srgbClr val="006699"/>
                </a:solidFill>
                <a:latin typeface="Calibri" panose="020F0502020204030204" pitchFamily="34" charset="0"/>
                <a:ea typeface="ヒラギノ角ゴ Pro W3"/>
                <a:cs typeface="Calibri" panose="020F0502020204030204" pitchFamily="34" charset="0"/>
              </a:rPr>
              <a:t>some </a:t>
            </a:r>
            <a:r>
              <a:rPr lang="en-GB" sz="2400" dirty="0" smtClean="0">
                <a:solidFill>
                  <a:srgbClr val="006699"/>
                </a:solidFill>
                <a:latin typeface="Calibri" panose="020F0502020204030204" pitchFamily="34" charset="0"/>
                <a:ea typeface="ヒラギノ角ゴ Pro W3"/>
                <a:cs typeface="Calibri" panose="020F0502020204030204" pitchFamily="34" charset="0"/>
              </a:rPr>
              <a:t>injection </a:t>
            </a:r>
            <a:r>
              <a:rPr lang="en-GB" sz="2400" dirty="0">
                <a:solidFill>
                  <a:srgbClr val="006699"/>
                </a:solidFill>
                <a:latin typeface="Calibri" panose="020F0502020204030204" pitchFamily="34" charset="0"/>
                <a:ea typeface="ヒラギノ角ゴ Pro W3"/>
                <a:cs typeface="Calibri" panose="020F0502020204030204" pitchFamily="34" charset="0"/>
              </a:rPr>
              <a:t>to </a:t>
            </a:r>
            <a:r>
              <a:rPr lang="en-GB" sz="2400" dirty="0" smtClean="0">
                <a:solidFill>
                  <a:srgbClr val="006699"/>
                </a:solidFill>
                <a:latin typeface="Calibri" panose="020F0502020204030204" pitchFamily="34" charset="0"/>
                <a:ea typeface="ヒラギノ角ゴ Pro W3"/>
                <a:cs typeface="Calibri" panose="020F0502020204030204" pitchFamily="34" charset="0"/>
              </a:rPr>
              <a:t>QR?</a:t>
            </a:r>
          </a:p>
          <a:p>
            <a:pPr marL="533400">
              <a:spcBef>
                <a:spcPts val="0"/>
              </a:spcBef>
              <a:spcAft>
                <a:spcPts val="600"/>
              </a:spcAft>
              <a:buFont typeface="Arial" panose="020B0604020202020204" pitchFamily="34" charset="0"/>
              <a:buChar char="•"/>
            </a:pPr>
            <a:r>
              <a:rPr lang="en-GB" sz="2400" dirty="0">
                <a:latin typeface="Calibri" panose="020F0502020204030204" pitchFamily="34" charset="0"/>
                <a:cs typeface="Calibri" panose="020F0502020204030204" pitchFamily="34" charset="0"/>
              </a:rPr>
              <a:t>Allocations </a:t>
            </a:r>
          </a:p>
          <a:p>
            <a:pPr marL="933450" lvl="1">
              <a:spcBef>
                <a:spcPts val="0"/>
              </a:spcBef>
              <a:spcAft>
                <a:spcPts val="600"/>
              </a:spcAft>
              <a:buFont typeface="Arial" panose="020B0604020202020204" pitchFamily="34" charset="0"/>
              <a:buChar char="•"/>
            </a:pPr>
            <a:r>
              <a:rPr lang="en-GB" sz="2400" dirty="0">
                <a:solidFill>
                  <a:srgbClr val="006699"/>
                </a:solidFill>
                <a:latin typeface="Calibri" panose="020F0502020204030204" pitchFamily="34" charset="0"/>
                <a:ea typeface="ヒラギノ角ゴ Pro W3"/>
                <a:cs typeface="Calibri" panose="020F0502020204030204" pitchFamily="34" charset="0"/>
              </a:rPr>
              <a:t>Funding for 2017/18 </a:t>
            </a:r>
            <a:r>
              <a:rPr lang="en-GB" sz="2400" dirty="0" smtClean="0">
                <a:solidFill>
                  <a:srgbClr val="006699"/>
                </a:solidFill>
                <a:latin typeface="Calibri" panose="020F0502020204030204" pitchFamily="34" charset="0"/>
                <a:ea typeface="ヒラギノ角ゴ Pro W3"/>
                <a:cs typeface="Calibri" panose="020F0502020204030204" pitchFamily="34" charset="0"/>
              </a:rPr>
              <a:t>resolved </a:t>
            </a:r>
            <a:r>
              <a:rPr lang="en-GB" sz="2400" dirty="0">
                <a:solidFill>
                  <a:srgbClr val="006699"/>
                </a:solidFill>
                <a:latin typeface="Calibri" panose="020F0502020204030204" pitchFamily="34" charset="0"/>
                <a:ea typeface="ヒラギノ角ゴ Pro W3"/>
                <a:cs typeface="Calibri" panose="020F0502020204030204" pitchFamily="34" charset="0"/>
              </a:rPr>
              <a:t>by BEIS by March 2017</a:t>
            </a:r>
          </a:p>
          <a:p>
            <a:pPr marL="533400">
              <a:spcBef>
                <a:spcPts val="0"/>
              </a:spcBef>
              <a:spcAft>
                <a:spcPts val="600"/>
              </a:spcAft>
              <a:buFont typeface="Arial" panose="020B0604020202020204" pitchFamily="34" charset="0"/>
              <a:buChar char="•"/>
            </a:pPr>
            <a:endParaRPr lang="en-GB" sz="2400" dirty="0">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60766" y="1052736"/>
            <a:ext cx="3240360" cy="21602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10398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206496" y="3789040"/>
            <a:ext cx="8937504" cy="1678408"/>
          </a:xfrm>
          <a:prstGeom prst="rect">
            <a:avLst/>
          </a:prstGeom>
          <a:noFill/>
          <a:ln>
            <a:noFill/>
          </a:ln>
        </p:spPr>
        <p:txBody>
          <a:bodyPr wrap="square" rtlCol="0">
            <a:spAutoFit/>
          </a:bodyPr>
          <a:lstStyle/>
          <a:p>
            <a:pPr marL="285750" lvl="1" indent="-285750">
              <a:lnSpc>
                <a:spcPct val="90000"/>
              </a:lnSpc>
              <a:spcBef>
                <a:spcPts val="400"/>
              </a:spcBef>
              <a:spcAft>
                <a:spcPts val="600"/>
              </a:spcAft>
              <a:buFont typeface="Arial" panose="020B0604020202020204" pitchFamily="34" charset="0"/>
              <a:buChar char="•"/>
              <a:defRPr/>
            </a:pPr>
            <a:r>
              <a:rPr lang="en-GB" sz="2400" dirty="0" smtClean="0">
                <a:latin typeface="Calibri" panose="020F0502020204030204" pitchFamily="34" charset="0"/>
                <a:ea typeface="+mn-ea"/>
              </a:rPr>
              <a:t>We told government that “constant volume” (flat-cash </a:t>
            </a:r>
            <a:r>
              <a:rPr lang="en-GB" sz="2400" dirty="0">
                <a:latin typeface="Calibri" panose="020F0502020204030204" pitchFamily="34" charset="0"/>
                <a:ea typeface="+mn-ea"/>
              </a:rPr>
              <a:t>plus </a:t>
            </a:r>
            <a:r>
              <a:rPr lang="en-GB" sz="2400" dirty="0" smtClean="0">
                <a:latin typeface="Calibri" panose="020F0502020204030204" pitchFamily="34" charset="0"/>
                <a:ea typeface="+mn-ea"/>
              </a:rPr>
              <a:t>inflation) would </a:t>
            </a:r>
            <a:r>
              <a:rPr lang="en-GB" sz="2400" dirty="0">
                <a:latin typeface="Calibri" panose="020F0502020204030204" pitchFamily="34" charset="0"/>
                <a:ea typeface="+mn-ea"/>
              </a:rPr>
              <a:t>avoid </a:t>
            </a:r>
            <a:r>
              <a:rPr lang="en-GB" sz="2400" dirty="0" smtClean="0">
                <a:latin typeface="Calibri" panose="020F0502020204030204" pitchFamily="34" charset="0"/>
                <a:ea typeface="+mn-ea"/>
              </a:rPr>
              <a:t>the need to withdraw </a:t>
            </a:r>
            <a:r>
              <a:rPr lang="en-GB" sz="2400" dirty="0">
                <a:latin typeface="Calibri" panose="020F0502020204030204" pitchFamily="34" charset="0"/>
                <a:ea typeface="+mn-ea"/>
              </a:rPr>
              <a:t>from significant projects</a:t>
            </a:r>
          </a:p>
          <a:p>
            <a:pPr marL="742950" lvl="2" indent="-285750" fontAlgn="base">
              <a:lnSpc>
                <a:spcPct val="90000"/>
              </a:lnSpc>
              <a:spcBef>
                <a:spcPts val="400"/>
              </a:spcBef>
              <a:spcAft>
                <a:spcPts val="600"/>
              </a:spcAft>
              <a:buFont typeface="Arial" panose="020B0604020202020204" pitchFamily="34" charset="0"/>
              <a:buChar char="•"/>
              <a:defRPr/>
            </a:pPr>
            <a:r>
              <a:rPr lang="en-GB" sz="2400" dirty="0">
                <a:solidFill>
                  <a:srgbClr val="006699"/>
                </a:solidFill>
                <a:latin typeface="Calibri" panose="020F0502020204030204" pitchFamily="34" charset="0"/>
                <a:ea typeface="ヒラギノ角ゴ Pro W3"/>
                <a:cs typeface="Calibri" panose="020F0502020204030204" pitchFamily="34" charset="0"/>
              </a:rPr>
              <a:t>But our allocation was flat </a:t>
            </a:r>
          </a:p>
          <a:p>
            <a:pPr marL="742950" lvl="2" indent="-285750" fontAlgn="base">
              <a:lnSpc>
                <a:spcPct val="90000"/>
              </a:lnSpc>
              <a:spcBef>
                <a:spcPts val="400"/>
              </a:spcBef>
              <a:spcAft>
                <a:spcPts val="600"/>
              </a:spcAft>
              <a:buFont typeface="Arial" panose="020B0604020202020204" pitchFamily="34" charset="0"/>
              <a:buChar char="•"/>
              <a:defRPr/>
            </a:pPr>
            <a:r>
              <a:rPr lang="en-GB" sz="2400" dirty="0">
                <a:solidFill>
                  <a:srgbClr val="006699"/>
                </a:solidFill>
                <a:latin typeface="Calibri" panose="020F0502020204030204" pitchFamily="34" charset="0"/>
                <a:ea typeface="ヒラギノ角ゴ Pro W3"/>
                <a:cs typeface="Calibri" panose="020F0502020204030204" pitchFamily="34" charset="0"/>
              </a:rPr>
              <a:t>Capital cut of 40% from </a:t>
            </a:r>
            <a:r>
              <a:rPr lang="en-GB" altLang="en-US" sz="2400" dirty="0">
                <a:solidFill>
                  <a:srgbClr val="006699"/>
                </a:solidFill>
                <a:latin typeface="Calibri" panose="020F0502020204030204" pitchFamily="34" charset="0"/>
                <a:ea typeface="ヒラギノ角ゴ Pro W3"/>
                <a:cs typeface="Calibri" panose="020F0502020204030204" pitchFamily="34" charset="0"/>
              </a:rPr>
              <a:t>2019/2020 in our indicative allocation</a:t>
            </a:r>
          </a:p>
        </p:txBody>
      </p:sp>
      <p:sp>
        <p:nvSpPr>
          <p:cNvPr id="25" name="Rectangle 4"/>
          <p:cNvSpPr>
            <a:spLocks noChangeArrowheads="1"/>
          </p:cNvSpPr>
          <p:nvPr/>
        </p:nvSpPr>
        <p:spPr bwMode="auto">
          <a:xfrm>
            <a:off x="0" y="186755"/>
            <a:ext cx="9144000" cy="721965"/>
          </a:xfrm>
          <a:prstGeom prst="rect">
            <a:avLst/>
          </a:prstGeom>
          <a:noFill/>
          <a:ln w="9525">
            <a:noFill/>
            <a:miter lim="800000"/>
            <a:headEnd/>
            <a:tailEnd/>
          </a:ln>
        </p:spPr>
        <p:txBody>
          <a:bodyPr/>
          <a:lstStyle/>
          <a:p>
            <a:pPr indent="-539750" algn="ctr" eaLnBrk="0" fontAlgn="base" hangingPunct="0">
              <a:spcBef>
                <a:spcPct val="0"/>
              </a:spcBef>
              <a:spcAft>
                <a:spcPct val="0"/>
              </a:spcAft>
            </a:pPr>
            <a:r>
              <a:rPr lang="en-GB" sz="4400" b="1" dirty="0" smtClean="0">
                <a:solidFill>
                  <a:srgbClr val="006699"/>
                </a:solidFill>
                <a:latin typeface="Calibri" panose="020F0502020204030204" pitchFamily="34" charset="0"/>
                <a:ea typeface="+mj-ea"/>
                <a:cs typeface="Calibri" panose="020F0502020204030204" pitchFamily="34" charset="0"/>
              </a:rPr>
              <a:t>Key </a:t>
            </a:r>
            <a:r>
              <a:rPr lang="en-GB" sz="4400" b="1" dirty="0">
                <a:solidFill>
                  <a:srgbClr val="006699"/>
                </a:solidFill>
                <a:latin typeface="Calibri" panose="020F0502020204030204" pitchFamily="34" charset="0"/>
                <a:ea typeface="+mj-ea"/>
                <a:cs typeface="Calibri" panose="020F0502020204030204" pitchFamily="34" charset="0"/>
              </a:rPr>
              <a:t>p</a:t>
            </a:r>
            <a:r>
              <a:rPr lang="en-GB" sz="4400" b="1" dirty="0" smtClean="0">
                <a:solidFill>
                  <a:srgbClr val="006699"/>
                </a:solidFill>
                <a:latin typeface="Calibri" panose="020F0502020204030204" pitchFamily="34" charset="0"/>
                <a:ea typeface="+mj-ea"/>
                <a:cs typeface="Calibri" panose="020F0502020204030204" pitchFamily="34" charset="0"/>
              </a:rPr>
              <a:t>oints</a:t>
            </a:r>
            <a:endParaRPr lang="en-US" sz="4400" b="1" dirty="0">
              <a:solidFill>
                <a:srgbClr val="006699"/>
              </a:solidFill>
              <a:latin typeface="Calibri" panose="020F0502020204030204" pitchFamily="34" charset="0"/>
              <a:ea typeface="+mj-ea"/>
              <a:cs typeface="Calibri" panose="020F0502020204030204" pitchFamily="34" charset="0"/>
            </a:endParaRPr>
          </a:p>
        </p:txBody>
      </p:sp>
      <p:graphicFrame>
        <p:nvGraphicFramePr>
          <p:cNvPr id="15" name="Chart 14"/>
          <p:cNvGraphicFramePr>
            <a:graphicFrameLocks/>
          </p:cNvGraphicFramePr>
          <p:nvPr>
            <p:extLst>
              <p:ext uri="{D42A27DB-BD31-4B8C-83A1-F6EECF244321}">
                <p14:modId xmlns:p14="http://schemas.microsoft.com/office/powerpoint/2010/main" val="3902073180"/>
              </p:ext>
            </p:extLst>
          </p:nvPr>
        </p:nvGraphicFramePr>
        <p:xfrm>
          <a:off x="1187624" y="764704"/>
          <a:ext cx="6048671" cy="2952327"/>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p:cNvSpPr txBox="1"/>
          <p:nvPr/>
        </p:nvSpPr>
        <p:spPr>
          <a:xfrm>
            <a:off x="2627784" y="2708920"/>
            <a:ext cx="2144167" cy="276999"/>
          </a:xfrm>
          <a:prstGeom prst="rect">
            <a:avLst/>
          </a:prstGeom>
          <a:noFill/>
        </p:spPr>
        <p:txBody>
          <a:bodyPr wrap="square" rtlCol="0">
            <a:spAutoFit/>
          </a:bodyPr>
          <a:lstStyle/>
          <a:p>
            <a:pPr algn="ctr"/>
            <a:r>
              <a:rPr lang="en-US" sz="1200" b="1" dirty="0">
                <a:solidFill>
                  <a:schemeClr val="bg1"/>
                </a:solidFill>
                <a:latin typeface="Calibri" panose="020F0502020204030204" pitchFamily="34" charset="0"/>
                <a:cs typeface="Calibri" panose="020F0502020204030204" pitchFamily="34" charset="0"/>
              </a:rPr>
              <a:t>Core resource budget</a:t>
            </a:r>
          </a:p>
        </p:txBody>
      </p:sp>
      <p:cxnSp>
        <p:nvCxnSpPr>
          <p:cNvPr id="23" name="Straight Arrow Connector 22"/>
          <p:cNvCxnSpPr/>
          <p:nvPr/>
        </p:nvCxnSpPr>
        <p:spPr bwMode="auto">
          <a:xfrm flipV="1">
            <a:off x="3155113" y="1700808"/>
            <a:ext cx="322944" cy="184195"/>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
        <p:nvSpPr>
          <p:cNvPr id="24" name="TextBox 23"/>
          <p:cNvSpPr txBox="1"/>
          <p:nvPr/>
        </p:nvSpPr>
        <p:spPr>
          <a:xfrm>
            <a:off x="7092279" y="1012913"/>
            <a:ext cx="1920839" cy="1436291"/>
          </a:xfrm>
          <a:prstGeom prst="rect">
            <a:avLst/>
          </a:prstGeom>
          <a:noFill/>
        </p:spPr>
        <p:txBody>
          <a:bodyPr wrap="square" rtlCol="0">
            <a:spAutoFit/>
          </a:bodyPr>
          <a:lstStyle/>
          <a:p>
            <a:pPr>
              <a:spcAft>
                <a:spcPts val="200"/>
              </a:spcAft>
            </a:pPr>
            <a:r>
              <a:rPr lang="en-US" sz="1200" b="1" dirty="0">
                <a:latin typeface="Calibri" panose="020F0502020204030204" pitchFamily="34" charset="0"/>
                <a:cs typeface="Calibri" panose="020F0502020204030204" pitchFamily="34" charset="0"/>
              </a:rPr>
              <a:t>£17.6m gap between capital budget &amp; requirement each year</a:t>
            </a:r>
          </a:p>
          <a:p>
            <a:pPr>
              <a:spcAft>
                <a:spcPts val="200"/>
              </a:spcAft>
            </a:pPr>
            <a:endParaRPr lang="en-US" sz="1200" b="1" dirty="0">
              <a:latin typeface="Calibri" panose="020F0502020204030204" pitchFamily="34" charset="0"/>
              <a:cs typeface="Calibri" panose="020F0502020204030204" pitchFamily="34" charset="0"/>
            </a:endParaRPr>
          </a:p>
          <a:p>
            <a:pPr>
              <a:spcAft>
                <a:spcPts val="200"/>
              </a:spcAft>
            </a:pPr>
            <a:r>
              <a:rPr lang="en-US" sz="1200" b="1" dirty="0">
                <a:latin typeface="Calibri" panose="020F0502020204030204" pitchFamily="34" charset="0"/>
                <a:cs typeface="Calibri" panose="020F0502020204030204" pitchFamily="34" charset="0"/>
              </a:rPr>
              <a:t>£12.3m gap between resource budget &amp; requirement each year</a:t>
            </a:r>
          </a:p>
        </p:txBody>
      </p:sp>
      <p:cxnSp>
        <p:nvCxnSpPr>
          <p:cNvPr id="28" name="Straight Arrow Connector 27"/>
          <p:cNvCxnSpPr/>
          <p:nvPr/>
        </p:nvCxnSpPr>
        <p:spPr bwMode="auto">
          <a:xfrm flipH="1" flipV="1">
            <a:off x="6647167" y="1378079"/>
            <a:ext cx="495479" cy="37373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9" name="Straight Arrow Connector 28"/>
          <p:cNvCxnSpPr/>
          <p:nvPr/>
        </p:nvCxnSpPr>
        <p:spPr bwMode="auto">
          <a:xfrm flipH="1" flipV="1">
            <a:off x="6697537" y="1207939"/>
            <a:ext cx="394742" cy="27025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1" name="TextBox 30"/>
          <p:cNvSpPr txBox="1"/>
          <p:nvPr/>
        </p:nvSpPr>
        <p:spPr>
          <a:xfrm>
            <a:off x="2313225" y="1339697"/>
            <a:ext cx="2144167" cy="276999"/>
          </a:xfrm>
          <a:prstGeom prst="rect">
            <a:avLst/>
          </a:prstGeom>
          <a:noFill/>
        </p:spPr>
        <p:txBody>
          <a:bodyPr wrap="square" rtlCol="0">
            <a:spAutoFit/>
          </a:bodyPr>
          <a:lstStyle/>
          <a:p>
            <a:pPr algn="ctr"/>
            <a:r>
              <a:rPr lang="en-US" sz="1200" b="1" dirty="0">
                <a:latin typeface="Calibri" panose="020F0502020204030204" pitchFamily="34" charset="0"/>
                <a:cs typeface="Calibri" panose="020F0502020204030204" pitchFamily="34" charset="0"/>
              </a:rPr>
              <a:t>Core capital budget</a:t>
            </a:r>
          </a:p>
        </p:txBody>
      </p:sp>
      <p:sp>
        <p:nvSpPr>
          <p:cNvPr id="21" name="TextBox 20"/>
          <p:cNvSpPr txBox="1"/>
          <p:nvPr/>
        </p:nvSpPr>
        <p:spPr>
          <a:xfrm>
            <a:off x="2184163" y="1916832"/>
            <a:ext cx="2587788" cy="276999"/>
          </a:xfrm>
          <a:prstGeom prst="rect">
            <a:avLst/>
          </a:prstGeom>
          <a:noFill/>
        </p:spPr>
        <p:txBody>
          <a:bodyPr wrap="square" rtlCol="0">
            <a:spAutoFit/>
          </a:bodyPr>
          <a:lstStyle>
            <a:defPPr>
              <a:defRPr lang="en-US"/>
            </a:defPPr>
            <a:lvl1pPr algn="ctr">
              <a:defRPr sz="1200" b="1">
                <a:solidFill>
                  <a:schemeClr val="bg1"/>
                </a:solidFill>
                <a:latin typeface="Calibri" panose="020F0502020204030204" pitchFamily="34" charset="0"/>
                <a:cs typeface="Calibri" panose="020F0502020204030204" pitchFamily="34" charset="0"/>
              </a:defRPr>
            </a:lvl1pPr>
          </a:lstStyle>
          <a:p>
            <a:r>
              <a:rPr lang="en-US" dirty="0"/>
              <a:t>Global Challenges Research Fund</a:t>
            </a:r>
          </a:p>
        </p:txBody>
      </p:sp>
    </p:spTree>
    <p:extLst>
      <p:ext uri="{BB962C8B-B14F-4D97-AF65-F5344CB8AC3E}">
        <p14:creationId xmlns:p14="http://schemas.microsoft.com/office/powerpoint/2010/main" val="2672283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539552" y="908720"/>
            <a:ext cx="8604448"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har char="•"/>
              <a:defRPr sz="2400">
                <a:solidFill>
                  <a:schemeClr val="tx1"/>
                </a:solidFill>
                <a:latin typeface="Arial" pitchFamily="34" charset="0"/>
                <a:ea typeface="ヒラギノ角ゴ Pro W3"/>
                <a:cs typeface="Arial" pitchFamily="34" charset="0"/>
              </a:defRPr>
            </a:lvl1pPr>
            <a:lvl2pPr marL="742950" indent="-285750" eaLnBrk="0" hangingPunct="0">
              <a:spcBef>
                <a:spcPct val="20000"/>
              </a:spcBef>
              <a:buChar char="–"/>
              <a:defRPr sz="2200">
                <a:solidFill>
                  <a:srgbClr val="3C8C93"/>
                </a:solidFill>
                <a:latin typeface="Arial" pitchFamily="34" charset="0"/>
                <a:ea typeface="ヒラギノ角ゴ Pro W3"/>
                <a:cs typeface="Arial" pitchFamily="34" charset="0"/>
              </a:defRPr>
            </a:lvl2pPr>
            <a:lvl3pPr marL="1143000" indent="-228600" eaLnBrk="0" hangingPunct="0">
              <a:spcBef>
                <a:spcPct val="20000"/>
              </a:spcBef>
              <a:buChar char="•"/>
              <a:defRPr sz="2400">
                <a:solidFill>
                  <a:schemeClr val="tx1"/>
                </a:solidFill>
                <a:latin typeface="Calibri" pitchFamily="34" charset="0"/>
                <a:ea typeface="ヒラギノ角ゴ Pro W3"/>
                <a:cs typeface="Calibri" pitchFamily="34" charset="0"/>
              </a:defRPr>
            </a:lvl3pPr>
            <a:lvl4pPr marL="1600200" indent="-228600" eaLnBrk="0" hangingPunct="0">
              <a:spcBef>
                <a:spcPct val="20000"/>
              </a:spcBef>
              <a:buChar char="–"/>
              <a:defRPr sz="2000">
                <a:solidFill>
                  <a:schemeClr val="tx1"/>
                </a:solidFill>
                <a:latin typeface="Calibri" pitchFamily="34" charset="0"/>
                <a:ea typeface="ヒラギノ角ゴ Pro W3"/>
                <a:cs typeface="Calibri" pitchFamily="34" charset="0"/>
              </a:defRPr>
            </a:lvl4pPr>
            <a:lvl5pPr marL="2057400" indent="-228600" eaLnBrk="0" hangingPunct="0">
              <a:spcBef>
                <a:spcPct val="20000"/>
              </a:spcBef>
              <a:buChar char="»"/>
              <a:defRPr sz="2000">
                <a:solidFill>
                  <a:schemeClr val="tx1"/>
                </a:solidFill>
                <a:latin typeface="Calibri" pitchFamily="34" charset="0"/>
                <a:ea typeface="ヒラギノ角ゴ Pro W3"/>
                <a:cs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ea typeface="ヒラギノ角ゴ Pro W3"/>
                <a:cs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ea typeface="ヒラギノ角ゴ Pro W3"/>
                <a:cs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ea typeface="ヒラギノ角ゴ Pro W3"/>
                <a:cs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ea typeface="ヒラギノ角ゴ Pro W3"/>
                <a:cs typeface="Calibri" pitchFamily="34" charset="0"/>
              </a:defRPr>
            </a:lvl9pPr>
          </a:lstStyle>
          <a:p>
            <a:pPr fontAlgn="base">
              <a:spcAft>
                <a:spcPct val="0"/>
              </a:spcAft>
              <a:buFont typeface="Lucida Grande"/>
              <a:buAutoNum type="arabicPeriod"/>
            </a:pPr>
            <a:r>
              <a:rPr lang="en-GB" altLang="en-US" dirty="0" smtClean="0">
                <a:solidFill>
                  <a:srgbClr val="000000"/>
                </a:solidFill>
                <a:latin typeface="Calibri" panose="020F0502020204030204" pitchFamily="34" charset="0"/>
                <a:cs typeface="Calibri" panose="020F0502020204030204" pitchFamily="34" charset="0"/>
              </a:rPr>
              <a:t>To review what science and funding has changed since the last programmatic review (2012-13) </a:t>
            </a:r>
          </a:p>
          <a:p>
            <a:pPr fontAlgn="base">
              <a:spcAft>
                <a:spcPct val="0"/>
              </a:spcAft>
              <a:buFont typeface="Lucida Grande"/>
              <a:buAutoNum type="arabicPeriod"/>
            </a:pPr>
            <a:r>
              <a:rPr lang="en-GB" altLang="en-US" dirty="0" smtClean="0">
                <a:solidFill>
                  <a:srgbClr val="000000"/>
                </a:solidFill>
                <a:latin typeface="Calibri" panose="020F0502020204030204" pitchFamily="34" charset="0"/>
                <a:cs typeface="Calibri" panose="020F0502020204030204" pitchFamily="34" charset="0"/>
              </a:rPr>
              <a:t>To review the PPAN current and planned programme for the next five years </a:t>
            </a:r>
          </a:p>
          <a:p>
            <a:pPr fontAlgn="base">
              <a:spcAft>
                <a:spcPct val="0"/>
              </a:spcAft>
              <a:buFont typeface="Lucida Grande"/>
              <a:buAutoNum type="arabicPeriod"/>
            </a:pPr>
            <a:r>
              <a:rPr lang="en-GB" altLang="en-US" dirty="0" smtClean="0">
                <a:solidFill>
                  <a:srgbClr val="000000"/>
                </a:solidFill>
                <a:latin typeface="Calibri" panose="020F0502020204030204" pitchFamily="34" charset="0"/>
                <a:cs typeface="Calibri" panose="020F0502020204030204" pitchFamily="34" charset="0"/>
              </a:rPr>
              <a:t>To review any changes to the strategic priorities of the science roadmaps and the subsequent impact </a:t>
            </a:r>
          </a:p>
          <a:p>
            <a:pPr fontAlgn="base">
              <a:spcAft>
                <a:spcPct val="0"/>
              </a:spcAft>
              <a:buFont typeface="Lucida Grande"/>
              <a:buAutoNum type="arabicPeriod"/>
            </a:pPr>
            <a:r>
              <a:rPr lang="en-GB" altLang="en-US" dirty="0" smtClean="0">
                <a:solidFill>
                  <a:srgbClr val="000000"/>
                </a:solidFill>
                <a:latin typeface="Calibri" panose="020F0502020204030204" pitchFamily="34" charset="0"/>
                <a:cs typeface="Calibri" panose="020F0502020204030204" pitchFamily="34" charset="0"/>
              </a:rPr>
              <a:t>To consider any potential future changes in the programme or funding landscape </a:t>
            </a:r>
          </a:p>
          <a:p>
            <a:pPr fontAlgn="base">
              <a:spcAft>
                <a:spcPct val="0"/>
              </a:spcAft>
              <a:buFont typeface="Lucida Grande"/>
              <a:buAutoNum type="arabicPeriod"/>
            </a:pPr>
            <a:r>
              <a:rPr lang="en-GB" altLang="en-US" dirty="0" smtClean="0">
                <a:solidFill>
                  <a:srgbClr val="000000"/>
                </a:solidFill>
                <a:latin typeface="Calibri" panose="020F0502020204030204" pitchFamily="34" charset="0"/>
                <a:cs typeface="Calibri" panose="020F0502020204030204" pitchFamily="34" charset="0"/>
              </a:rPr>
              <a:t>To review any critical decision points identified by STFC and their implications </a:t>
            </a:r>
          </a:p>
          <a:p>
            <a:pPr fontAlgn="base">
              <a:spcAft>
                <a:spcPct val="0"/>
              </a:spcAft>
              <a:buFont typeface="Lucida Grande"/>
              <a:buAutoNum type="arabicPeriod"/>
            </a:pPr>
            <a:r>
              <a:rPr lang="en-GB" altLang="en-US" dirty="0" smtClean="0">
                <a:solidFill>
                  <a:srgbClr val="000000"/>
                </a:solidFill>
                <a:latin typeface="Calibri" panose="020F0502020204030204" pitchFamily="34" charset="0"/>
                <a:cs typeface="Calibri" panose="020F0502020204030204" pitchFamily="34" charset="0"/>
              </a:rPr>
              <a:t>To review the appropriate balance between subject areas and between R&amp;D, construction and exploitation </a:t>
            </a:r>
          </a:p>
          <a:p>
            <a:pPr fontAlgn="base">
              <a:spcBef>
                <a:spcPct val="0"/>
              </a:spcBef>
              <a:spcAft>
                <a:spcPct val="0"/>
              </a:spcAft>
              <a:buFont typeface="Lucida Grande"/>
              <a:buAutoNum type="arabicPeriod"/>
            </a:pPr>
            <a:endParaRPr lang="en-GB" altLang="en-US" dirty="0" smtClean="0">
              <a:solidFill>
                <a:srgbClr val="000000"/>
              </a:solidFill>
              <a:latin typeface="Calibri" panose="020F0502020204030204" pitchFamily="34" charset="0"/>
              <a:cs typeface="Calibri" panose="020F0502020204030204" pitchFamily="34" charset="0"/>
            </a:endParaRPr>
          </a:p>
        </p:txBody>
      </p:sp>
      <p:sp>
        <p:nvSpPr>
          <p:cNvPr id="5" name="Title 1"/>
          <p:cNvSpPr>
            <a:spLocks noGrp="1"/>
          </p:cNvSpPr>
          <p:nvPr>
            <p:ph type="title"/>
          </p:nvPr>
        </p:nvSpPr>
        <p:spPr>
          <a:xfrm>
            <a:off x="-23803" y="116632"/>
            <a:ext cx="9144000" cy="720080"/>
          </a:xfrm>
        </p:spPr>
        <p:txBody>
          <a:bodyPr>
            <a:noAutofit/>
          </a:bodyPr>
          <a:lstStyle/>
          <a:p>
            <a:pPr>
              <a:defRPr/>
            </a:pPr>
            <a:r>
              <a:rPr lang="en-GB" kern="1200" dirty="0">
                <a:solidFill>
                  <a:srgbClr val="006699"/>
                </a:solidFill>
                <a:latin typeface="Calibri" panose="020F0502020204030204" pitchFamily="34" charset="0"/>
                <a:cs typeface="Calibri" panose="020F0502020204030204" pitchFamily="34" charset="0"/>
              </a:rPr>
              <a:t>Balance of Programmes Objectives</a:t>
            </a:r>
          </a:p>
        </p:txBody>
      </p:sp>
    </p:spTree>
    <p:extLst>
      <p:ext uri="{BB962C8B-B14F-4D97-AF65-F5344CB8AC3E}">
        <p14:creationId xmlns:p14="http://schemas.microsoft.com/office/powerpoint/2010/main" val="293842229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TFC_PowerPoint_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4040</TotalTime>
  <Words>2276</Words>
  <Application>Microsoft Office PowerPoint</Application>
  <PresentationFormat>On-screen Show (4:3)</PresentationFormat>
  <Paragraphs>308</Paragraphs>
  <Slides>32</Slides>
  <Notes>17</Notes>
  <HiddenSlides>0</HiddenSlides>
  <MMClips>0</MMClips>
  <ScaleCrop>false</ScaleCrop>
  <HeadingPairs>
    <vt:vector size="4" baseType="variant">
      <vt:variant>
        <vt:lpstr>Theme</vt:lpstr>
      </vt:variant>
      <vt:variant>
        <vt:i4>5</vt:i4>
      </vt:variant>
      <vt:variant>
        <vt:lpstr>Slide Titles</vt:lpstr>
      </vt:variant>
      <vt:variant>
        <vt:i4>32</vt:i4>
      </vt:variant>
    </vt:vector>
  </HeadingPairs>
  <TitlesOfParts>
    <vt:vector size="37" baseType="lpstr">
      <vt:lpstr>1_Blank Presentation</vt:lpstr>
      <vt:lpstr>2_Blank Presentation</vt:lpstr>
      <vt:lpstr>1_STFC_PowerPoint_template</vt:lpstr>
      <vt:lpstr>3_Blank Presentation</vt:lpstr>
      <vt:lpstr>4_Blank Presentation</vt:lpstr>
      <vt:lpstr>PowerPoint Presentation</vt:lpstr>
      <vt:lpstr>PowerPoint Presentation</vt:lpstr>
      <vt:lpstr>UKRI - a great opportunity </vt:lpstr>
      <vt:lpstr>PowerPoint Presentation</vt:lpstr>
      <vt:lpstr>Some challenges</vt:lpstr>
      <vt:lpstr>Funding</vt:lpstr>
      <vt:lpstr>Autumn Statement </vt:lpstr>
      <vt:lpstr>PowerPoint Presentation</vt:lpstr>
      <vt:lpstr>Balance of Programmes Objectives</vt:lpstr>
      <vt:lpstr>Timeline</vt:lpstr>
      <vt:lpstr>PowerPoint Presentation</vt:lpstr>
      <vt:lpstr>PowerPoint Presentation</vt:lpstr>
      <vt:lpstr>PowerPoint Presentation</vt:lpstr>
      <vt:lpstr>Newton Fund</vt:lpstr>
      <vt:lpstr>Industrial Strategy</vt:lpstr>
      <vt:lpstr>Industrial Strategy Challenge Fund: focus areas </vt:lpstr>
      <vt:lpstr>PowerPoint Presentation</vt:lpstr>
      <vt:lpstr>Areas of potential impact</vt:lpstr>
      <vt:lpstr>What next?</vt:lpstr>
      <vt:lpstr>PowerPoint Presentation</vt:lpstr>
      <vt:lpstr>Astronomy Programme</vt:lpstr>
      <vt:lpstr>PowerPoint Presentation</vt:lpstr>
      <vt:lpstr>Square Kilometre Array (SKA)</vt:lpstr>
      <vt:lpstr>Projects under construction </vt:lpstr>
      <vt:lpstr>Projects in waiting</vt:lpstr>
      <vt:lpstr>Space Programme</vt:lpstr>
      <vt:lpstr>Astronomy Grants Panel</vt:lpstr>
      <vt:lpstr>HPC, HTC and Big Data?</vt:lpstr>
      <vt:lpstr>EU and Astronet</vt:lpstr>
      <vt:lpstr>Studentships and Fellowships</vt:lpstr>
      <vt:lpstr>Summary</vt:lpstr>
      <vt:lpstr>PowerPoint Presentation</vt:lpstr>
    </vt:vector>
  </TitlesOfParts>
  <Company>UK SBS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Vincent, Colin (STFC,SO,PROG)</dc:creator>
  <cp:lastModifiedBy>Vincent, Colin (STFC,SO,PROG)</cp:lastModifiedBy>
  <cp:revision>80</cp:revision>
  <dcterms:created xsi:type="dcterms:W3CDTF">2016-11-09T12:32:00Z</dcterms:created>
  <dcterms:modified xsi:type="dcterms:W3CDTF">2017-02-09T10:53:13Z</dcterms:modified>
</cp:coreProperties>
</file>